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56" r:id="rId2"/>
    <p:sldId id="300" r:id="rId3"/>
    <p:sldId id="257" r:id="rId4"/>
    <p:sldId id="258" r:id="rId5"/>
    <p:sldId id="261" r:id="rId6"/>
    <p:sldId id="273" r:id="rId7"/>
    <p:sldId id="275" r:id="rId8"/>
    <p:sldId id="262" r:id="rId9"/>
    <p:sldId id="263" r:id="rId10"/>
    <p:sldId id="267" r:id="rId11"/>
    <p:sldId id="264" r:id="rId12"/>
    <p:sldId id="265" r:id="rId13"/>
    <p:sldId id="266" r:id="rId14"/>
    <p:sldId id="274" r:id="rId15"/>
    <p:sldId id="276" r:id="rId16"/>
    <p:sldId id="269" r:id="rId17"/>
    <p:sldId id="277" r:id="rId18"/>
    <p:sldId id="268" r:id="rId19"/>
    <p:sldId id="281" r:id="rId20"/>
    <p:sldId id="282" r:id="rId21"/>
    <p:sldId id="291" r:id="rId22"/>
    <p:sldId id="290" r:id="rId23"/>
    <p:sldId id="278" r:id="rId24"/>
    <p:sldId id="283" r:id="rId25"/>
    <p:sldId id="285" r:id="rId26"/>
    <p:sldId id="284" r:id="rId27"/>
    <p:sldId id="286" r:id="rId28"/>
    <p:sldId id="279" r:id="rId29"/>
    <p:sldId id="287" r:id="rId30"/>
    <p:sldId id="288" r:id="rId31"/>
    <p:sldId id="292" r:id="rId32"/>
    <p:sldId id="289" r:id="rId33"/>
    <p:sldId id="280" r:id="rId34"/>
    <p:sldId id="293" r:id="rId35"/>
    <p:sldId id="294" r:id="rId36"/>
    <p:sldId id="295" r:id="rId37"/>
    <p:sldId id="297" r:id="rId38"/>
    <p:sldId id="299" r:id="rId39"/>
    <p:sldId id="296" r:id="rId40"/>
    <p:sldId id="259" r:id="rId41"/>
    <p:sldId id="298"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6C89"/>
    <a:srgbClr val="004A8B"/>
    <a:srgbClr val="004F90"/>
    <a:srgbClr val="015A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38"/>
    <p:restoredTop sz="52226"/>
  </p:normalViewPr>
  <p:slideViewPr>
    <p:cSldViewPr snapToGrid="0" snapToObjects="1">
      <p:cViewPr varScale="1">
        <p:scale>
          <a:sx n="49" d="100"/>
          <a:sy n="49" d="100"/>
        </p:scale>
        <p:origin x="186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230AB2-4C98-C44A-A485-A4098F66039E}" type="datetimeFigureOut">
              <a:rPr lang="en-US" smtClean="0"/>
              <a:t>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F6A1B0-93AA-C34F-8462-FB907383A4D7}" type="slidenum">
              <a:rPr lang="en-US" smtClean="0"/>
              <a:t>‹#›</a:t>
            </a:fld>
            <a:endParaRPr lang="en-US"/>
          </a:p>
        </p:txBody>
      </p:sp>
    </p:spTree>
    <p:extLst>
      <p:ext uri="{BB962C8B-B14F-4D97-AF65-F5344CB8AC3E}">
        <p14:creationId xmlns:p14="http://schemas.microsoft.com/office/powerpoint/2010/main" val="4028206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gutenberg.org/files/20203/20203-h/20203-h.htm#Footnote_43"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washingtonpost.com/archive/lifestyle/1998/10/19/taking-inventory-of-ben-franklin/75f370b9-e9a4-43b7-8a7f-f049a3a29c08/"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gutenberg.org/files/20203/20203-h/20203-h.htm#Footnote_43"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and thank you for showing up early on a Saturday morning for this session.  I hope you all were “early to bed” before you were “early to rise,” and are feeling healthy, wealthy, and wise.</a:t>
            </a:r>
          </a:p>
          <a:p>
            <a:endParaRPr lang="en-US" dirty="0"/>
          </a:p>
          <a:p>
            <a:r>
              <a:rPr lang="en-US" dirty="0"/>
              <a:t>Benjamin Franklin’s enduring presence is demonstrated in a small way by the simple fact that probably just about everyone in this room recognized those words, and I suspect most of you knew that they came from Franklin.  Franklin’s relevance goes well beyond this maxim and the others that are still with us centuries after he published them in his </a:t>
            </a:r>
            <a:r>
              <a:rPr lang="en-US" i="1" dirty="0"/>
              <a:t>Poor Richard’s Almanack</a:t>
            </a:r>
            <a:r>
              <a:rPr lang="en-US" i="0" dirty="0"/>
              <a:t>.  </a:t>
            </a:r>
          </a:p>
          <a:p>
            <a:endParaRPr lang="en-US" i="0" dirty="0"/>
          </a:p>
          <a:p>
            <a:r>
              <a:rPr lang="en-US" i="0" dirty="0"/>
              <a:t>As I preparing for this presentation, I got to thinking about Franklin’s relevance today.  Some of the other topics covered in Winter College are ripped from contemporary headlines: the #MeToo movement, cyber attacks, constitutional crises, autonomous vehicles, social justice.  Others, such as sexuality and sleep, have timeless importance.  Some of you might be wondering how stodgy old Benjamin Franklin, who died more than 200 years ago, can compete with such contemporary and timeless topics.</a:t>
            </a:r>
          </a:p>
          <a:p>
            <a:endParaRPr lang="en-US" i="0" dirty="0"/>
          </a:p>
          <a:p>
            <a:endParaRPr lang="en-US" i="0" dirty="0"/>
          </a:p>
        </p:txBody>
      </p:sp>
      <p:sp>
        <p:nvSpPr>
          <p:cNvPr id="4" name="Slide Number Placeholder 3"/>
          <p:cNvSpPr>
            <a:spLocks noGrp="1"/>
          </p:cNvSpPr>
          <p:nvPr>
            <p:ph type="sldNum" sz="quarter" idx="5"/>
          </p:nvPr>
        </p:nvSpPr>
        <p:spPr/>
        <p:txBody>
          <a:bodyPr/>
          <a:lstStyle/>
          <a:p>
            <a:fld id="{8FF6A1B0-93AA-C34F-8462-FB907383A4D7}" type="slidenum">
              <a:rPr lang="en-US" smtClean="0"/>
              <a:t>1</a:t>
            </a:fld>
            <a:endParaRPr lang="en-US"/>
          </a:p>
        </p:txBody>
      </p:sp>
    </p:spTree>
    <p:extLst>
      <p:ext uri="{BB962C8B-B14F-4D97-AF65-F5344CB8AC3E}">
        <p14:creationId xmlns:p14="http://schemas.microsoft.com/office/powerpoint/2010/main" val="41915079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F6A1B0-93AA-C34F-8462-FB907383A4D7}" type="slidenum">
              <a:rPr lang="en-US" smtClean="0"/>
              <a:t>10</a:t>
            </a:fld>
            <a:endParaRPr lang="en-US"/>
          </a:p>
        </p:txBody>
      </p:sp>
    </p:spTree>
    <p:extLst>
      <p:ext uri="{BB962C8B-B14F-4D97-AF65-F5344CB8AC3E}">
        <p14:creationId xmlns:p14="http://schemas.microsoft.com/office/powerpoint/2010/main" val="2971139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1723, without telling his brother or father (or perhaps any other member of his family), he boarded a ship for New York.  Finding no work there, he wound up in Philadelphia, where he eventually found work with an eccentric printer named Samuel </a:t>
            </a:r>
            <a:r>
              <a:rPr lang="en-US" sz="1200" kern="1200" dirty="0" err="1">
                <a:solidFill>
                  <a:schemeClr val="tx1"/>
                </a:solidFill>
                <a:effectLst/>
                <a:latin typeface="+mn-lt"/>
                <a:ea typeface="+mn-ea"/>
                <a:cs typeface="+mn-cs"/>
              </a:rPr>
              <a:t>Keimer</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Keimer</a:t>
            </a:r>
            <a:r>
              <a:rPr lang="en-US" sz="1200" b="0" i="0" u="none" strike="noStrike" kern="1200" dirty="0">
                <a:solidFill>
                  <a:schemeClr val="tx1"/>
                </a:solidFill>
                <a:effectLst/>
                <a:latin typeface="+mn-lt"/>
                <a:ea typeface="+mn-ea"/>
                <a:cs typeface="+mn-cs"/>
              </a:rPr>
              <a:t> wore his beard at full length, because somewhere in the Mosaic law it is said, "</a:t>
            </a:r>
            <a:r>
              <a:rPr lang="en-US" sz="1200" b="0" i="1" u="none" strike="noStrike" kern="1200" dirty="0">
                <a:solidFill>
                  <a:schemeClr val="tx1"/>
                </a:solidFill>
                <a:effectLst/>
                <a:latin typeface="+mn-lt"/>
                <a:ea typeface="+mn-ea"/>
                <a:cs typeface="+mn-cs"/>
              </a:rPr>
              <a:t>Thou shalt not mar the corners of thy beard</a:t>
            </a:r>
            <a:r>
              <a:rPr lang="en-US" sz="1200" b="0" i="0" u="none" strike="noStrike" kern="1200" dirty="0">
                <a:solidFill>
                  <a:schemeClr val="tx1"/>
                </a:solidFill>
                <a:effectLst/>
                <a:latin typeface="+mn-lt"/>
                <a:ea typeface="+mn-ea"/>
                <a:cs typeface="+mn-cs"/>
              </a:rPr>
              <a:t>." He likewise kept the Seventh day, Sabbath; and these two points were essentials with him. I </a:t>
            </a:r>
            <a:r>
              <a:rPr lang="en-US" sz="1200" b="0" i="0" u="none" strike="noStrike" kern="1200" dirty="0" err="1">
                <a:solidFill>
                  <a:schemeClr val="tx1"/>
                </a:solidFill>
                <a:effectLst/>
                <a:latin typeface="+mn-lt"/>
                <a:ea typeface="+mn-ea"/>
                <a:cs typeface="+mn-cs"/>
              </a:rPr>
              <a:t>dislik'd</a:t>
            </a:r>
            <a:r>
              <a:rPr lang="en-US" sz="1200" b="0" i="0" u="none" strike="noStrike" kern="1200" dirty="0">
                <a:solidFill>
                  <a:schemeClr val="tx1"/>
                </a:solidFill>
                <a:effectLst/>
                <a:latin typeface="+mn-lt"/>
                <a:ea typeface="+mn-ea"/>
                <a:cs typeface="+mn-cs"/>
              </a:rPr>
              <a:t> both; but agreed to admit them upon condition of his adopting the doctrine of using no animal food. "I doubt," said he, "my constitution will not bear that." I </a:t>
            </a:r>
            <a:r>
              <a:rPr lang="en-US" sz="1200" b="0" i="0" u="none" strike="noStrike" kern="1200" dirty="0" err="1">
                <a:solidFill>
                  <a:schemeClr val="tx1"/>
                </a:solidFill>
                <a:effectLst/>
                <a:latin typeface="+mn-lt"/>
                <a:ea typeface="+mn-ea"/>
                <a:cs typeface="+mn-cs"/>
              </a:rPr>
              <a:t>assur'd</a:t>
            </a:r>
            <a:r>
              <a:rPr lang="en-US" sz="1200" b="0" i="0" u="none" strike="noStrike" kern="1200" dirty="0">
                <a:solidFill>
                  <a:schemeClr val="tx1"/>
                </a:solidFill>
                <a:effectLst/>
                <a:latin typeface="+mn-lt"/>
                <a:ea typeface="+mn-ea"/>
                <a:cs typeface="+mn-cs"/>
              </a:rPr>
              <a:t> him it would, and that he would be the better for it. He was usually a great glutton, and I promised myself some diversion in half starving him.”</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“Watts, after some weeks, desiring to have me in the composing-room,</a:t>
            </a:r>
            <a:r>
              <a:rPr lang="en-US" sz="1200" b="0" i="0" kern="1200" baseline="30000" dirty="0">
                <a:solidFill>
                  <a:schemeClr val="tx1"/>
                </a:solidFill>
                <a:effectLst/>
                <a:latin typeface="+mn-lt"/>
                <a:ea typeface="+mn-ea"/>
                <a:cs typeface="+mn-cs"/>
                <a:hlinkClick r:id="rId3"/>
              </a:rPr>
              <a:t>[43]</a:t>
            </a:r>
            <a:r>
              <a:rPr lang="en-US" sz="1200" b="0" i="0" u="none" strike="noStrike" kern="1200" dirty="0">
                <a:solidFill>
                  <a:schemeClr val="tx1"/>
                </a:solidFill>
                <a:effectLst/>
                <a:latin typeface="+mn-lt"/>
                <a:ea typeface="+mn-ea"/>
                <a:cs typeface="+mn-cs"/>
              </a:rPr>
              <a:t> I left the pressmen; a new bien </a:t>
            </a:r>
            <a:r>
              <a:rPr lang="en-US" sz="1200" b="0" i="0" u="none" strike="noStrike" kern="1200" dirty="0" err="1">
                <a:solidFill>
                  <a:schemeClr val="tx1"/>
                </a:solidFill>
                <a:effectLst/>
                <a:latin typeface="+mn-lt"/>
                <a:ea typeface="+mn-ea"/>
                <a:cs typeface="+mn-cs"/>
              </a:rPr>
              <a:t>venu</a:t>
            </a:r>
            <a:r>
              <a:rPr lang="en-US" sz="1200" b="0" i="0" u="none" strike="noStrike" kern="1200" dirty="0">
                <a:solidFill>
                  <a:schemeClr val="tx1"/>
                </a:solidFill>
                <a:effectLst/>
                <a:latin typeface="+mn-lt"/>
                <a:ea typeface="+mn-ea"/>
                <a:cs typeface="+mn-cs"/>
              </a:rPr>
              <a:t> or sum for drink, being five shillings, was demanded of me by the compositors. I thought it an imposition, as I had paid below; the master thought so too, and forbade my paying it. I stood out two or three weeks, was accordingly considered as an excommunicate, and had so many little pieces of private mischief done me, by mixing my sorts, transposing my pages, breaking my matter, etc., etc., if I were ever so little out of the room, and all ascribed to the </a:t>
            </a:r>
            <a:r>
              <a:rPr lang="en-US" sz="1200" b="0" i="0" u="none" strike="noStrike" kern="1200" dirty="0" err="1">
                <a:solidFill>
                  <a:schemeClr val="tx1"/>
                </a:solidFill>
                <a:effectLst/>
                <a:latin typeface="+mn-lt"/>
                <a:ea typeface="+mn-ea"/>
                <a:cs typeface="+mn-cs"/>
              </a:rPr>
              <a:t>chappel</a:t>
            </a:r>
            <a:r>
              <a:rPr lang="en-US" sz="1200" b="0" i="0" u="none" strike="noStrike" kern="1200" dirty="0">
                <a:solidFill>
                  <a:schemeClr val="tx1"/>
                </a:solidFill>
                <a:effectLst/>
                <a:latin typeface="+mn-lt"/>
                <a:ea typeface="+mn-ea"/>
                <a:cs typeface="+mn-cs"/>
              </a:rPr>
              <a:t> ghost, which they said ever haunted those not regularly admitted, that, notwithstanding the master's protection, I found myself </a:t>
            </a:r>
            <a:r>
              <a:rPr lang="en-US" sz="1200" b="0" i="0" u="none" strike="noStrike" kern="1200" dirty="0" err="1">
                <a:solidFill>
                  <a:schemeClr val="tx1"/>
                </a:solidFill>
                <a:effectLst/>
                <a:latin typeface="+mn-lt"/>
                <a:ea typeface="+mn-ea"/>
                <a:cs typeface="+mn-cs"/>
              </a:rPr>
              <a:t>oblig'd</a:t>
            </a:r>
            <a:r>
              <a:rPr lang="en-US" sz="1200" b="0" i="0" u="none" strike="noStrike" kern="1200" dirty="0">
                <a:solidFill>
                  <a:schemeClr val="tx1"/>
                </a:solidFill>
                <a:effectLst/>
                <a:latin typeface="+mn-lt"/>
                <a:ea typeface="+mn-ea"/>
                <a:cs typeface="+mn-cs"/>
              </a:rPr>
              <a:t> to comply and pay the money, </a:t>
            </a:r>
            <a:r>
              <a:rPr lang="en-US" sz="1200" b="0" i="0" u="none" strike="noStrike" kern="1200" dirty="0" err="1">
                <a:solidFill>
                  <a:schemeClr val="tx1"/>
                </a:solidFill>
                <a:effectLst/>
                <a:latin typeface="+mn-lt"/>
                <a:ea typeface="+mn-ea"/>
                <a:cs typeface="+mn-cs"/>
              </a:rPr>
              <a:t>convinc'd</a:t>
            </a:r>
            <a:r>
              <a:rPr lang="en-US" sz="1200" b="0" i="0" u="none" strike="noStrike" kern="1200" dirty="0">
                <a:solidFill>
                  <a:schemeClr val="tx1"/>
                </a:solidFill>
                <a:effectLst/>
                <a:latin typeface="+mn-lt"/>
                <a:ea typeface="+mn-ea"/>
                <a:cs typeface="+mn-cs"/>
              </a:rPr>
              <a:t> of the folly of being on ill terms with those one is to live with continually.”</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F6A1B0-93AA-C34F-8462-FB907383A4D7}" type="slidenum">
              <a:rPr lang="en-US" smtClean="0"/>
              <a:t>11</a:t>
            </a:fld>
            <a:endParaRPr lang="en-US"/>
          </a:p>
        </p:txBody>
      </p:sp>
    </p:spTree>
    <p:extLst>
      <p:ext uri="{BB962C8B-B14F-4D97-AF65-F5344CB8AC3E}">
        <p14:creationId xmlns:p14="http://schemas.microsoft.com/office/powerpoint/2010/main" val="3975229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F6A1B0-93AA-C34F-8462-FB907383A4D7}" type="slidenum">
              <a:rPr lang="en-US" smtClean="0"/>
              <a:t>12</a:t>
            </a:fld>
            <a:endParaRPr lang="en-US"/>
          </a:p>
        </p:txBody>
      </p:sp>
    </p:spTree>
    <p:extLst>
      <p:ext uri="{BB962C8B-B14F-4D97-AF65-F5344CB8AC3E}">
        <p14:creationId xmlns:p14="http://schemas.microsoft.com/office/powerpoint/2010/main" val="1830521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 January 29 . . . Solicitor General Alexander Wedderburn viciously attacked Franklin, in what Franklin compared to a ‘Bull-baiting.’  For nearly an hour Wedderburn poured abuse on Franklin the likes of which many had never heard before.  Much of it was even too scurrilous for the press to publish” (Wood 146).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Being a public official—that was what counted,” Wood explains, “that was how the community was best served, that was where true greatness and lasting fame could be best achieved</a:t>
            </a:r>
            <a:r>
              <a:rPr lang="en-US"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“Franklin met with an electrifying welcome—he was the best-known American in the world, largely on account of his scientific work—but no one could say with any authority what exactly he was doing in France,” Schiff says.</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honor of his great invention, </a:t>
            </a:r>
            <a:r>
              <a:rPr lang="en-US" sz="1200" i="1" kern="1200" dirty="0">
                <a:solidFill>
                  <a:schemeClr val="tx1"/>
                </a:solidFill>
                <a:effectLst/>
                <a:latin typeface="+mn-lt"/>
                <a:ea typeface="+mn-ea"/>
                <a:cs typeface="+mn-cs"/>
              </a:rPr>
              <a:t>le chapeau </a:t>
            </a:r>
            <a:r>
              <a:rPr lang="en-US" sz="1200" i="1" kern="1200" dirty="0" err="1">
                <a:solidFill>
                  <a:schemeClr val="tx1"/>
                </a:solidFill>
                <a:effectLst/>
                <a:latin typeface="+mn-lt"/>
                <a:ea typeface="+mn-ea"/>
                <a:cs typeface="+mn-cs"/>
              </a:rPr>
              <a:t>paratonnerre</a:t>
            </a:r>
            <a:r>
              <a:rPr lang="en-US" sz="1200" kern="1200" dirty="0">
                <a:solidFill>
                  <a:schemeClr val="tx1"/>
                </a:solidFill>
                <a:effectLst/>
                <a:latin typeface="+mn-lt"/>
                <a:ea typeface="+mn-ea"/>
                <a:cs typeface="+mn-cs"/>
              </a:rPr>
              <a:t>, or ‘the lightning rod hat,’ appeared for ladies, complete with trailing chains for ‘grounding,’ as did later the </a:t>
            </a:r>
            <a:r>
              <a:rPr lang="en-US" sz="1200" i="1" kern="1200" dirty="0" err="1">
                <a:solidFill>
                  <a:schemeClr val="tx1"/>
                </a:solidFill>
                <a:effectLst/>
                <a:latin typeface="+mn-lt"/>
                <a:ea typeface="+mn-ea"/>
                <a:cs typeface="+mn-cs"/>
              </a:rPr>
              <a:t>parapluie-paratonnerre</a:t>
            </a:r>
            <a:r>
              <a:rPr lang="en-US" sz="1200" kern="1200" dirty="0">
                <a:solidFill>
                  <a:schemeClr val="tx1"/>
                </a:solidFill>
                <a:effectLst/>
                <a:latin typeface="+mn-lt"/>
                <a:ea typeface="+mn-ea"/>
                <a:cs typeface="+mn-cs"/>
              </a:rPr>
              <a:t>, a gentleman’s umbrella” (Dray 141).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“Indeed, the number of Franklin images that were produced is astonishing.  His face appeared everywhere—on statues and prints and on medallions, snuffboxes, candy boxes, rings, clocks, vases, dishes, handkerchiefs, and pocketknives.  Franklin told his daughter that the ‘incredible’ numbers of images spread everywhere ‘have made your father’s face as well known as that of the moon’” (Wood 177).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“But King Louis XVI grew so irritated at the mounting tide of celebrity and worship that he presented one of the ambassador's most unbridled enthusiasts, Countess Diane de Polignac, with a Sevres porcelain chamber pot elegantly displaying Franklin's effigy on its bottom” (</a:t>
            </a:r>
            <a:r>
              <a:rPr lang="en-US" sz="1200" u="sng" kern="1200" dirty="0">
                <a:solidFill>
                  <a:schemeClr val="tx1"/>
                </a:solidFill>
                <a:effectLst/>
                <a:latin typeface="+mn-lt"/>
                <a:ea typeface="+mn-ea"/>
                <a:cs typeface="+mn-cs"/>
                <a:hlinkClick r:id="rId3"/>
              </a:rPr>
              <a:t>Washington Post</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Franklin wrote—but never sent—a letter to Arthur Lee in response to Lee’s allegations that Franklin was holding back details.  The letter reads: “‘It is true I have omitted answering some of your Letters.  I do not like to answer angry Letters.  I hate Disputes.  I am old, cannot have long to live, have much to do and no time for Altercation.  If I have often </a:t>
            </a:r>
            <a:r>
              <a:rPr lang="en-US" sz="1200" kern="1200" dirty="0" err="1">
                <a:solidFill>
                  <a:schemeClr val="tx1"/>
                </a:solidFill>
                <a:effectLst/>
                <a:latin typeface="+mn-lt"/>
                <a:ea typeface="+mn-ea"/>
                <a:cs typeface="+mn-cs"/>
              </a:rPr>
              <a:t>receiv’d</a:t>
            </a:r>
            <a:r>
              <a:rPr lang="en-US" sz="1200" kern="1200" dirty="0">
                <a:solidFill>
                  <a:schemeClr val="tx1"/>
                </a:solidFill>
                <a:effectLst/>
                <a:latin typeface="+mn-lt"/>
                <a:ea typeface="+mn-ea"/>
                <a:cs typeface="+mn-cs"/>
              </a:rPr>
              <a:t> and borne your Magisterial </a:t>
            </a:r>
            <a:r>
              <a:rPr lang="en-US" sz="1200" kern="1200" dirty="0" err="1">
                <a:solidFill>
                  <a:schemeClr val="tx1"/>
                </a:solidFill>
                <a:effectLst/>
                <a:latin typeface="+mn-lt"/>
                <a:ea typeface="+mn-ea"/>
                <a:cs typeface="+mn-cs"/>
              </a:rPr>
              <a:t>Snubbings</a:t>
            </a:r>
            <a:r>
              <a:rPr lang="en-US" sz="1200" kern="1200" dirty="0">
                <a:solidFill>
                  <a:schemeClr val="tx1"/>
                </a:solidFill>
                <a:effectLst/>
                <a:latin typeface="+mn-lt"/>
                <a:ea typeface="+mn-ea"/>
                <a:cs typeface="+mn-cs"/>
              </a:rPr>
              <a:t> and Rebukes without Reply, ascribe it to the right Causes, my Concern for the </a:t>
            </a:r>
            <a:r>
              <a:rPr lang="en-US" sz="1200" kern="1200" dirty="0" err="1">
                <a:solidFill>
                  <a:schemeClr val="tx1"/>
                </a:solidFill>
                <a:effectLst/>
                <a:latin typeface="+mn-lt"/>
                <a:ea typeface="+mn-ea"/>
                <a:cs typeface="+mn-cs"/>
              </a:rPr>
              <a:t>Honour</a:t>
            </a:r>
            <a:r>
              <a:rPr lang="en-US" sz="1200" kern="1200" dirty="0">
                <a:solidFill>
                  <a:schemeClr val="tx1"/>
                </a:solidFill>
                <a:effectLst/>
                <a:latin typeface="+mn-lt"/>
                <a:ea typeface="+mn-ea"/>
                <a:cs typeface="+mn-cs"/>
              </a:rPr>
              <a:t> and Success of our Mission, which would be hurt by our Quarrelling, my Love of Peace, my Respect for your good Qualities, and my Pity of your Sick Mind, which is forever Tormenting itself, with its Jealousies, Suspicions and Fancies that others mean you ill, wrong you, or fail in Respect for you.  If you do not cure your self of this Temper it will end in Insanity, of which it is the </a:t>
            </a:r>
            <a:r>
              <a:rPr lang="en-US" sz="1200" kern="1200" dirty="0" err="1">
                <a:solidFill>
                  <a:schemeClr val="tx1"/>
                </a:solidFill>
                <a:effectLst/>
                <a:latin typeface="+mn-lt"/>
                <a:ea typeface="+mn-ea"/>
                <a:cs typeface="+mn-cs"/>
              </a:rPr>
              <a:t>Symptomatick</a:t>
            </a:r>
            <a:r>
              <a:rPr lang="en-US" sz="1200" kern="1200" dirty="0">
                <a:solidFill>
                  <a:schemeClr val="tx1"/>
                </a:solidFill>
                <a:effectLst/>
                <a:latin typeface="+mn-lt"/>
                <a:ea typeface="+mn-ea"/>
                <a:cs typeface="+mn-cs"/>
              </a:rPr>
              <a:t> Forerunner, as I have seen in several Instances.  God preserve you from so terrible an Evil, and for his sake pray suffer me to live in quiet’” (Dray 147).</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F6A1B0-93AA-C34F-8462-FB907383A4D7}" type="slidenum">
              <a:rPr lang="en-US" smtClean="0"/>
              <a:t>13</a:t>
            </a:fld>
            <a:endParaRPr lang="en-US"/>
          </a:p>
        </p:txBody>
      </p:sp>
    </p:spTree>
    <p:extLst>
      <p:ext uri="{BB962C8B-B14F-4D97-AF65-F5344CB8AC3E}">
        <p14:creationId xmlns:p14="http://schemas.microsoft.com/office/powerpoint/2010/main" val="2707126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that we have surveyed the life and legacy of this amazing human being, let's do some of that "peeking under the hood" to see the gears in operation.  When we do, I think you will agree that Franklin's secret was not merely God-given genius--and that it wasn't even a secret.</a:t>
            </a:r>
          </a:p>
          <a:p>
            <a:endParaRPr lang="en-US" dirty="0"/>
          </a:p>
        </p:txBody>
      </p:sp>
      <p:sp>
        <p:nvSpPr>
          <p:cNvPr id="4" name="Slide Number Placeholder 3"/>
          <p:cNvSpPr>
            <a:spLocks noGrp="1"/>
          </p:cNvSpPr>
          <p:nvPr>
            <p:ph type="sldNum" sz="quarter" idx="5"/>
          </p:nvPr>
        </p:nvSpPr>
        <p:spPr/>
        <p:txBody>
          <a:bodyPr/>
          <a:lstStyle/>
          <a:p>
            <a:fld id="{8FF6A1B0-93AA-C34F-8462-FB907383A4D7}" type="slidenum">
              <a:rPr lang="en-US" smtClean="0"/>
              <a:t>14</a:t>
            </a:fld>
            <a:endParaRPr lang="en-US"/>
          </a:p>
        </p:txBody>
      </p:sp>
    </p:spTree>
    <p:extLst>
      <p:ext uri="{BB962C8B-B14F-4D97-AF65-F5344CB8AC3E}">
        <p14:creationId xmlns:p14="http://schemas.microsoft.com/office/powerpoint/2010/main" val="21199314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any of you recognize this quotation?   The source was not Franklin, but another genius from another era.</a:t>
            </a:r>
          </a:p>
          <a:p>
            <a:endParaRPr lang="en-US" dirty="0"/>
          </a:p>
          <a:p>
            <a:r>
              <a:rPr lang="en-US" dirty="0"/>
              <a:t>I think most people we label "geniuses" would agree with Michelangelo, but we generally only see the finished product--the painting, the sculpture, the poem, the invention, the discovery--not the toil in the studio or the workshop </a:t>
            </a:r>
            <a:r>
              <a:rPr lang="en-US" i="1" dirty="0"/>
              <a:t>or </a:t>
            </a:r>
            <a:r>
              <a:rPr lang="en-US" dirty="0"/>
              <a:t>(to use Newton's famous metaphor) the diligent study over many years of the giants on whose shoulders these geniuses stood.</a:t>
            </a:r>
            <a:br>
              <a:rPr lang="en-US" dirty="0"/>
            </a:br>
            <a:endParaRPr lang="en-US" dirty="0"/>
          </a:p>
          <a:p>
            <a:r>
              <a:rPr lang="en-US" dirty="0"/>
              <a:t>On some level, I think, Franklin understood this mystery surrounding genius because he made a point of telling the story behind his success.  In 1771, when he had some time away from the </a:t>
            </a:r>
            <a:r>
              <a:rPr lang="en-US" dirty="0">
                <a:effectLst/>
              </a:rPr>
              <a:t>political work he was doing in England</a:t>
            </a:r>
            <a:r>
              <a:rPr lang="en-US" dirty="0"/>
              <a:t>, he took pen in hand and began writing.</a:t>
            </a:r>
          </a:p>
          <a:p>
            <a:endParaRPr lang="en-US" dirty="0"/>
          </a:p>
        </p:txBody>
      </p:sp>
      <p:sp>
        <p:nvSpPr>
          <p:cNvPr id="4" name="Slide Number Placeholder 3"/>
          <p:cNvSpPr>
            <a:spLocks noGrp="1"/>
          </p:cNvSpPr>
          <p:nvPr>
            <p:ph type="sldNum" sz="quarter" idx="5"/>
          </p:nvPr>
        </p:nvSpPr>
        <p:spPr/>
        <p:txBody>
          <a:bodyPr/>
          <a:lstStyle/>
          <a:p>
            <a:fld id="{8FF6A1B0-93AA-C34F-8462-FB907383A4D7}" type="slidenum">
              <a:rPr lang="en-US" smtClean="0"/>
              <a:t>15</a:t>
            </a:fld>
            <a:endParaRPr lang="en-US"/>
          </a:p>
        </p:txBody>
      </p:sp>
    </p:spTree>
    <p:extLst>
      <p:ext uri="{BB962C8B-B14F-4D97-AF65-F5344CB8AC3E}">
        <p14:creationId xmlns:p14="http://schemas.microsoft.com/office/powerpoint/2010/main" val="1532208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paragraph is the first of what would become Franklin's autobiography.  We could spend a productive hour or more just on this paragraph, but, in the interest of time, let me touch on just a few key details.</a:t>
            </a:r>
          </a:p>
          <a:p>
            <a:br>
              <a:rPr lang="en-US" dirty="0"/>
            </a:br>
            <a:r>
              <a:rPr lang="en-US" dirty="0"/>
              <a:t>First, as a professor of literature with a special interest in manuscripts and the creative process, I feel compelled to point out that this is not Franklin's first draft.  He actually did a fair amount of revision before he got to this version.  Thanks to the Huntington Library, we can see his original manuscript, along with his interpolations and expurgations, online.</a:t>
            </a:r>
          </a:p>
          <a:p>
            <a:endParaRPr lang="en-US" dirty="0"/>
          </a:p>
          <a:p>
            <a:r>
              <a:rPr lang="en-US" dirty="0"/>
              <a:t>Second, we have to say something about the salutation: "Dear Son."  I have said that Franklin was writing his autobiography, and he was, but it's not clear whether he intended what he was writing to become a formal book intended for public dissemination.  The salutation would seem to indicate something briefer and more intimate.  Was Franklin really writing a letter to his son, William?  On the one hand, such a letter would make sense.  As biographer H. W. Brands observes, Franklin was at this time staying with a family with five daughters.  </a:t>
            </a:r>
          </a:p>
          <a:p>
            <a:br>
              <a:rPr lang="en-US" dirty="0"/>
            </a:br>
            <a:endParaRPr lang="en-US" dirty="0"/>
          </a:p>
          <a:p>
            <a:r>
              <a:rPr lang="en-US" sz="1200" kern="1200" dirty="0">
                <a:solidFill>
                  <a:schemeClr val="tx1"/>
                </a:solidFill>
                <a:effectLst/>
                <a:latin typeface="+mn-lt"/>
                <a:ea typeface="+mn-ea"/>
                <a:cs typeface="+mn-cs"/>
              </a:rPr>
              <a:t>“Perhaps their mere presence, or their inquiries about what life was like when </a:t>
            </a:r>
            <a:r>
              <a:rPr lang="en-US" sz="1200" i="1" kern="1200" dirty="0">
                <a:solidFill>
                  <a:schemeClr val="tx1"/>
                </a:solidFill>
                <a:effectLst/>
                <a:latin typeface="+mn-lt"/>
                <a:ea typeface="+mn-ea"/>
                <a:cs typeface="+mn-cs"/>
              </a:rPr>
              <a:t>he</a:t>
            </a:r>
            <a:r>
              <a:rPr lang="en-US" sz="1200" kern="1200" dirty="0">
                <a:solidFill>
                  <a:schemeClr val="tx1"/>
                </a:solidFill>
                <a:effectLst/>
                <a:latin typeface="+mn-lt"/>
                <a:ea typeface="+mn-ea"/>
                <a:cs typeface="+mn-cs"/>
              </a:rPr>
              <a:t> was a child, recalled to mind his early years; in any event it was at </a:t>
            </a:r>
            <a:r>
              <a:rPr lang="en-US" sz="1200" kern="1200" dirty="0" err="1">
                <a:solidFill>
                  <a:schemeClr val="tx1"/>
                </a:solidFill>
                <a:effectLst/>
                <a:latin typeface="+mn-lt"/>
                <a:ea typeface="+mn-ea"/>
                <a:cs typeface="+mn-cs"/>
              </a:rPr>
              <a:t>Twyford</a:t>
            </a:r>
            <a:r>
              <a:rPr lang="en-US" sz="1200" kern="1200" dirty="0">
                <a:solidFill>
                  <a:schemeClr val="tx1"/>
                </a:solidFill>
                <a:effectLst/>
                <a:latin typeface="+mn-lt"/>
                <a:ea typeface="+mn-ea"/>
                <a:cs typeface="+mn-cs"/>
              </a:rPr>
              <a:t> that summer that he began writing his memoirs” (Brands 439).</a:t>
            </a:r>
            <a:endParaRPr lang="en-US" dirty="0"/>
          </a:p>
          <a:p>
            <a:br>
              <a:rPr lang="en-US" dirty="0"/>
            </a:br>
            <a:endParaRPr lang="en-US" dirty="0"/>
          </a:p>
          <a:p>
            <a:r>
              <a:rPr lang="en-US" dirty="0"/>
              <a:t>Being in the midst of this family, I would add, could have led him to think of his own family, particularly a son with whom he wished to share the story of his life.  On the other hand, as another biographer, Walter Isaacson, contends, a number of details suggest that Franklin really had a broader audience in mind, even from the start.</a:t>
            </a:r>
          </a:p>
          <a:p>
            <a:br>
              <a:rPr lang="en-US" dirty="0"/>
            </a:br>
            <a:endParaRPr lang="en-US" dirty="0"/>
          </a:p>
          <a:p>
            <a:r>
              <a:rPr lang="en-US" dirty="0"/>
              <a:t>Slide with four quotations</a:t>
            </a:r>
          </a:p>
          <a:p>
            <a:r>
              <a:rPr lang="en-US" dirty="0"/>
              <a:t>“The family information that would most interest his son was omitted completely: the identity and description of William’s own mother” (255).</a:t>
            </a:r>
          </a:p>
          <a:p>
            <a:br>
              <a:rPr lang="en-US" dirty="0"/>
            </a:br>
            <a:endParaRPr lang="en-US" dirty="0"/>
          </a:p>
          <a:p>
            <a:r>
              <a:rPr lang="en-US" dirty="0"/>
              <a:t>“Nor did Franklin write the letter on regular stationery; instead, he used the left half of large folio sheets, leaving the right half blank for revisions and additions” (Isaacson 255).</a:t>
            </a:r>
          </a:p>
          <a:p>
            <a:endParaRPr lang="en-US" dirty="0"/>
          </a:p>
          <a:p>
            <a:r>
              <a:rPr lang="en-US" dirty="0"/>
              <a:t>“This was obviously directed at an audience beyond that of his son, who was already 40 and the governor of New Jersey” (Isaacson 256).</a:t>
            </a:r>
          </a:p>
          <a:p>
            <a:endParaRPr lang="en-US" dirty="0"/>
          </a:p>
          <a:p>
            <a:r>
              <a:rPr lang="en-US" dirty="0"/>
              <a:t>“There was, however, a subtext directed at him: William had taken on airs since becoming a governor, and he was far more enamored of the aristocracy and establishment than his father.  The autobiography would be a reminder of their humble origins and a paean to hard work, thrift, shopkeeping values, and the role of an industrious middle class that resisted rather than emulated the pretensions of the well-born elite” (Isaacson 256).</a:t>
            </a:r>
          </a:p>
          <a:p>
            <a:endParaRPr lang="en-US" dirty="0"/>
          </a:p>
          <a:p>
            <a:r>
              <a:rPr lang="en-US" dirty="0"/>
              <a:t>In any case, the third and most important observation I want to make about this first paragraph has to do with the last, long, complex sentence.  [another slide with first paragraph on it].  I can't resist putting on my editor's hat here.  In fact, let me just do that right now.  [Put on green visor.].  Now, Franklin was a brilliant writer, but he wasn't perfect.  Usually, he was a master of participial phrases, but he dangled a giant one here.  The main problem, however, is that the sentence is so long and complex that I fear readers begin to teeter before they get to the most important part.  I'll spare you all the grammatical breakdown and get to this part, which comes at the end:  </a:t>
            </a:r>
            <a:br>
              <a:rPr lang="en-US" dirty="0"/>
            </a:br>
            <a:endParaRPr lang="en-US" dirty="0"/>
          </a:p>
          <a:p>
            <a:r>
              <a:rPr lang="en-US" sz="1200" kern="1200" dirty="0">
                <a:solidFill>
                  <a:schemeClr val="tx1"/>
                </a:solidFill>
                <a:effectLst/>
                <a:latin typeface="+mn-lt"/>
                <a:ea typeface="+mn-ea"/>
                <a:cs typeface="+mn-cs"/>
              </a:rPr>
              <a:t>". . . my posterity may like to know, as they may find some of them suitable to their own situations, and therefore fit to be imitated."</a:t>
            </a:r>
            <a:endParaRPr lang="en-US" dirty="0"/>
          </a:p>
          <a:p>
            <a:r>
              <a:rPr lang="en-US" sz="1200" kern="1200" dirty="0">
                <a:solidFill>
                  <a:schemeClr val="tx1"/>
                </a:solidFill>
                <a:effectLst/>
                <a:latin typeface="+mn-lt"/>
                <a:ea typeface="+mn-ea"/>
                <a:cs typeface="+mn-cs"/>
              </a:rPr>
              <a:t>In short, Franklin was saying that he wished to tell his story because his "posterity" (and perhaps people other than his own family) could pick up a few strategies that were "fit to be imitated.”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Over the past two-and-a-half centuries, untold numbers of readers have found that Franklin's example was indeed "fit to be imitated."  By 1900, his autobiography went through 170 editions.  One estimate said that the book was requested more than 400 times at a New York City library in a single year (1885).  </a:t>
            </a:r>
            <a:endParaRPr lang="en-US" dirty="0"/>
          </a:p>
          <a:p>
            <a:r>
              <a:rPr lang="en-US" dirty="0"/>
              <a:t>“John Bach McMaster estimated that in 1885 alone readers at the Cooper Union Library in New York City called for Franklin’s </a:t>
            </a:r>
            <a:r>
              <a:rPr lang="en-US" i="1" dirty="0"/>
              <a:t>Autobiography </a:t>
            </a:r>
            <a:r>
              <a:rPr lang="en-US" dirty="0"/>
              <a:t>more than four hundred times, and for James Parton’s biography nearly a thousand times” (Huang 133).</a:t>
            </a:r>
          </a:p>
          <a:p>
            <a:endParaRPr lang="en-US" dirty="0"/>
          </a:p>
          <a:p>
            <a:r>
              <a:rPr lang="en-US" sz="1200" kern="1200" dirty="0">
                <a:solidFill>
                  <a:schemeClr val="tx1"/>
                </a:solidFill>
                <a:effectLst/>
                <a:latin typeface="+mn-lt"/>
                <a:ea typeface="+mn-ea"/>
                <a:cs typeface="+mn-cs"/>
              </a:rPr>
              <a:t>It's easy to understand its appeal.  Long before Horatio Alger gave America the example of Ragged Dick, Franklin was the living embodiment of the American dream, having risen, as he put it, from "poverty and obscurity . . . to a state of affluence and some</a:t>
            </a:r>
            <a:endParaRPr lang="en-US" dirty="0"/>
          </a:p>
          <a:p>
            <a:r>
              <a:rPr lang="en-US" sz="1200" kern="1200" dirty="0">
                <a:solidFill>
                  <a:schemeClr val="tx1"/>
                </a:solidFill>
                <a:effectLst/>
                <a:latin typeface="+mn-lt"/>
                <a:ea typeface="+mn-ea"/>
                <a:cs typeface="+mn-cs"/>
              </a:rPr>
              <a:t>degree of reputation in the world."  </a:t>
            </a:r>
          </a:p>
          <a:p>
            <a:endParaRPr lang="en-US" sz="1200" kern="1200" dirty="0">
              <a:solidFill>
                <a:schemeClr val="tx1"/>
              </a:solidFill>
              <a:effectLst/>
              <a:latin typeface="+mn-lt"/>
              <a:ea typeface="+mn-ea"/>
              <a:cs typeface="+mn-cs"/>
            </a:endParaRPr>
          </a:p>
          <a:p>
            <a:endParaRPr lang="en-US" dirty="0"/>
          </a:p>
          <a:p>
            <a:endParaRPr lang="en-US" dirty="0"/>
          </a:p>
          <a:p>
            <a:br>
              <a:rPr lang="en-US" dirty="0"/>
            </a:br>
            <a:endParaRPr lang="en-US" dirty="0"/>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F6A1B0-93AA-C34F-8462-FB907383A4D7}" type="slidenum">
              <a:rPr lang="en-US" smtClean="0"/>
              <a:t>16</a:t>
            </a:fld>
            <a:endParaRPr lang="en-US"/>
          </a:p>
        </p:txBody>
      </p:sp>
    </p:spTree>
    <p:extLst>
      <p:ext uri="{BB962C8B-B14F-4D97-AF65-F5344CB8AC3E}">
        <p14:creationId xmlns:p14="http://schemas.microsoft.com/office/powerpoint/2010/main" val="13389276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 less than Andrew Carnegie and Thomas Mellon were inspired by Franklin.  Mellon said, </a:t>
            </a:r>
            <a:r>
              <a:rPr lang="en-US" dirty="0"/>
              <a:t>“I regard the reading of Franklin’s </a:t>
            </a:r>
            <a:r>
              <a:rPr lang="en-US" i="1" dirty="0"/>
              <a:t>Autobiography</a:t>
            </a:r>
            <a:r>
              <a:rPr lang="en-US" dirty="0"/>
              <a:t> as the turning point of my life” (Thomas Mellon, qtd. In Isaacson 481).  Mellon said, "The maxims of ‘poor Richard’ exactly suited my sentiments. I read the book again and again, and wondered if I might not do something in the same line by similar means” (Thomas Mellon, qtd. In Isaacson 481).</a:t>
            </a:r>
          </a:p>
          <a:p>
            <a:endParaRPr lang="en-US" dirty="0"/>
          </a:p>
          <a:p>
            <a:r>
              <a:rPr lang="en-US" dirty="0"/>
              <a:t>It's probably no exaggeration to say that, by inspiring and guiding Carnegie, Mellon, and countless less famous Americans, Franklin helped to build this country long after his death.  For the next 20 minutes or so, I would like to share a few of his insights that can help all of us in this room to improve our own lives.  If you would like to know more, I invite you to listen to my Audible Original </a:t>
            </a:r>
            <a:r>
              <a:rPr lang="en-US" i="1" dirty="0"/>
              <a:t>Ben Franklin's Lessons in Life</a:t>
            </a:r>
            <a:r>
              <a:rPr lang="en-US" dirty="0"/>
              <a:t>, in which I discuss additional lessons and explain all of the lessons in more depth.</a:t>
            </a:r>
          </a:p>
          <a:p>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8FF6A1B0-93AA-C34F-8462-FB907383A4D7}" type="slidenum">
              <a:rPr lang="en-US" smtClean="0"/>
              <a:t>17</a:t>
            </a:fld>
            <a:endParaRPr lang="en-US"/>
          </a:p>
        </p:txBody>
      </p:sp>
    </p:spTree>
    <p:extLst>
      <p:ext uri="{BB962C8B-B14F-4D97-AF65-F5344CB8AC3E}">
        <p14:creationId xmlns:p14="http://schemas.microsoft.com/office/powerpoint/2010/main" val="24692955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begin with a foundational lesson, one that underlies everything else Franklin had to teach us.  It is the lesson of free will.  Humans have long pondered the degree of control that we have over our lives--that is, how much control we have, as opposed to how much is exerted by supernatural, societal, or natural forces.  Although Franklin is sometimes called a philosopher, he was not one to get too wrapped up in this kind of question, the kind that was impossible to answer definitively.  When he was an old man, someone asked him about his religious convictions.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F6A1B0-93AA-C34F-8462-FB907383A4D7}" type="slidenum">
              <a:rPr lang="en-US" smtClean="0"/>
              <a:t>18</a:t>
            </a:fld>
            <a:endParaRPr lang="en-US"/>
          </a:p>
        </p:txBody>
      </p:sp>
    </p:spTree>
    <p:extLst>
      <p:ext uri="{BB962C8B-B14F-4D97-AF65-F5344CB8AC3E}">
        <p14:creationId xmlns:p14="http://schemas.microsoft.com/office/powerpoint/2010/main" val="7159330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one biographer has written, Franklin "worked in the light."  He was a practical man, one who was interested in inventing devices, coining phrases, crafting policies that would demonstratively make human life better.  In the "light" where he worked, he could clearly see that certain actions and decisions led to positive results, while others led to negative results.  He also believed that humans could deliberately take actions and make decisions--that is, that they had free will.  </a:t>
            </a:r>
          </a:p>
          <a:p>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8FF6A1B0-93AA-C34F-8462-FB907383A4D7}" type="slidenum">
              <a:rPr lang="en-US" smtClean="0"/>
              <a:t>19</a:t>
            </a:fld>
            <a:endParaRPr lang="en-US"/>
          </a:p>
        </p:txBody>
      </p:sp>
    </p:spTree>
    <p:extLst>
      <p:ext uri="{BB962C8B-B14F-4D97-AF65-F5344CB8AC3E}">
        <p14:creationId xmlns:p14="http://schemas.microsoft.com/office/powerpoint/2010/main" val="2217870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Here’s the thing, though. Like Frederick Douglass and Emily Dickinson, two of my other favorite Americans, Franklin was ahead of his time.  In fact, his prescience and lasting relevance are downright eerie.  Take some of these topics I just mentioned.  Technology, which is central to autonomous vehicles and other dramatic innovations in our world today, was a subject of fascination to Franklin, and he made enduring contributions to it, as we will see.  In fact, just this month, the Smithsonian opened an exhibition that celebrates Franklin’s contributions to the central invention of our time: the smartphone.  As for constitutions, Franklin was a central figure at our own Constitutional Convention of 1787 and helped ensure that our Constitution would secure passage.  Centuries before the #MeToo movement and contemporary campaigns for social justice, Franklin was writing and living in ways that showed a deep appreciation of women, people of color, and the oppressed.  I said his relevance was downright eerie.  He was also in the middle of-–and, I think, the right side of—two very contemporary topics.  Just last year, I wrote two articles about Franklin’s involvement in a controversy surrounding an early form of vaccination and his views on public discourse.</a:t>
            </a:r>
          </a:p>
          <a:p>
            <a:endParaRPr lang="en-US" i="0" dirty="0"/>
          </a:p>
          <a:p>
            <a:r>
              <a:rPr lang="en-US" i="0" dirty="0"/>
              <a:t>In short, the world has learned a lot from Benjamin Franklin, and there’s still more that we need to learn if we are to achieve our potential as individual humans and a society that values and supports all of its members.</a:t>
            </a:r>
          </a:p>
          <a:p>
            <a:endParaRPr lang="en-US" i="0" dirty="0"/>
          </a:p>
          <a:p>
            <a:r>
              <a:rPr lang="en-US" i="0" dirty="0"/>
              <a:t>That is actually the overarching purpose of my talk this morning.  You will, I hope, learn some interesting, inspiring, and even humorous things about Franklin, but, more important, I hope you will come away with some ideas and strategies that you can use to change your life—literally.</a:t>
            </a:r>
          </a:p>
        </p:txBody>
      </p:sp>
      <p:sp>
        <p:nvSpPr>
          <p:cNvPr id="4" name="Slide Number Placeholder 3"/>
          <p:cNvSpPr>
            <a:spLocks noGrp="1"/>
          </p:cNvSpPr>
          <p:nvPr>
            <p:ph type="sldNum" sz="quarter" idx="5"/>
          </p:nvPr>
        </p:nvSpPr>
        <p:spPr/>
        <p:txBody>
          <a:bodyPr/>
          <a:lstStyle/>
          <a:p>
            <a:fld id="{8FF6A1B0-93AA-C34F-8462-FB907383A4D7}" type="slidenum">
              <a:rPr lang="en-US" smtClean="0"/>
              <a:t>2</a:t>
            </a:fld>
            <a:endParaRPr lang="en-US"/>
          </a:p>
        </p:txBody>
      </p:sp>
    </p:spTree>
    <p:extLst>
      <p:ext uri="{BB962C8B-B14F-4D97-AF65-F5344CB8AC3E}">
        <p14:creationId xmlns:p14="http://schemas.microsoft.com/office/powerpoint/2010/main" val="2946628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Ultimately, then, Franklin understood the complexity of human action, recognizing the forces, such as "habit" and "inclination," that act on us, often without our knowledge, but also believed--and, in his own life, demonstrated--that we can overcome these forces through exertion of will. </a:t>
            </a:r>
          </a:p>
          <a:p>
            <a:endParaRPr lang="en-US" dirty="0"/>
          </a:p>
          <a:p>
            <a:r>
              <a:rPr lang="en-US" dirty="0"/>
              <a:t>Modern research has largely validated Franklin’s belief in free will.  Research by psychologists Richard Wiseman, Roy Baumeister, Carol Dweck, Angela Duckworth, and others has peeled away much of the mystery around success, showing that free will is a real thing.</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in all, these findings point toward the remarkable benefits of exercising willpower.  Without realizing it, people gained a wide array of benefits in areas of their lives that have nothing to do with the specific exercises they were performing</a:t>
            </a:r>
          </a:p>
          <a:p>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8FF6A1B0-93AA-C34F-8462-FB907383A4D7}" type="slidenum">
              <a:rPr lang="en-US" smtClean="0"/>
              <a:t>20</a:t>
            </a:fld>
            <a:endParaRPr lang="en-US"/>
          </a:p>
        </p:txBody>
      </p:sp>
    </p:spTree>
    <p:extLst>
      <p:ext uri="{BB962C8B-B14F-4D97-AF65-F5344CB8AC3E}">
        <p14:creationId xmlns:p14="http://schemas.microsoft.com/office/powerpoint/2010/main" val="209322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Ultimately, then, Franklin understood the complexity of human action, recognizing the forces, such as "habit" and "inclination," that act on us, often without our knowledge, but also believed--and, in his own life, demonstrated--that we can overcome these forces through exertion of will--notably, with help from "method."</a:t>
            </a:r>
          </a:p>
          <a:p>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8FF6A1B0-93AA-C34F-8462-FB907383A4D7}" type="slidenum">
              <a:rPr lang="en-US" smtClean="0"/>
              <a:t>21</a:t>
            </a:fld>
            <a:endParaRPr lang="en-US"/>
          </a:p>
        </p:txBody>
      </p:sp>
    </p:spTree>
    <p:extLst>
      <p:ext uri="{BB962C8B-B14F-4D97-AF65-F5344CB8AC3E}">
        <p14:creationId xmlns:p14="http://schemas.microsoft.com/office/powerpoint/2010/main" val="13438514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Ultimately, then, Franklin understood the complexity of human action, recognizing the forces, such as "habit" and "inclination," that act on us, often without our knowledge, but also believed--and, in his own life, demonstrated--that we can overcome these forces through exertion of will--notably, with help from "method."</a:t>
            </a:r>
          </a:p>
          <a:p>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8FF6A1B0-93AA-C34F-8462-FB907383A4D7}" type="slidenum">
              <a:rPr lang="en-US" smtClean="0"/>
              <a:t>22</a:t>
            </a:fld>
            <a:endParaRPr lang="en-US"/>
          </a:p>
        </p:txBody>
      </p:sp>
    </p:spTree>
    <p:extLst>
      <p:ext uri="{BB962C8B-B14F-4D97-AF65-F5344CB8AC3E}">
        <p14:creationId xmlns:p14="http://schemas.microsoft.com/office/powerpoint/2010/main" val="38581038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this second lesson from Franklin.  As Franklin's discussion of overcoming habit and inclination suggests, he recognized that he needed something more than good intentions to succeed.  He needed a "Method."  In other words, will needs a way.  (It sounds like something Poor Richard should have said, but I coined this one.  Maybe all this time with Franklin is rubbing off on me.)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FF6A1B0-93AA-C34F-8462-FB907383A4D7}" type="slidenum">
              <a:rPr lang="en-US" smtClean="0"/>
              <a:t>23</a:t>
            </a:fld>
            <a:endParaRPr lang="en-US"/>
          </a:p>
        </p:txBody>
      </p:sp>
    </p:spTree>
    <p:extLst>
      <p:ext uri="{BB962C8B-B14F-4D97-AF65-F5344CB8AC3E}">
        <p14:creationId xmlns:p14="http://schemas.microsoft.com/office/powerpoint/2010/main" val="38520076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In his autobiography, Franklin shares a list of 13 "Virtues" he sought to master.</a:t>
            </a:r>
          </a:p>
          <a:p>
            <a:br>
              <a:rPr lang="en-US" dirty="0"/>
            </a:br>
            <a:endParaRPr lang="en-US" dirty="0"/>
          </a:p>
          <a:p>
            <a:r>
              <a:rPr lang="en-US" dirty="0"/>
              <a:t>As you can see here, he also included "a short Precept" for each one to flesh out its meaning.  By the way, he started with only a dozen virtues in his list.</a:t>
            </a:r>
          </a:p>
          <a:p>
            <a:endParaRPr lang="en-US" dirty="0"/>
          </a:p>
          <a:p>
            <a:r>
              <a:rPr lang="en-US" dirty="0"/>
              <a:t>"But a Quaker Friend having kindly </a:t>
            </a:r>
            <a:r>
              <a:rPr lang="en-US" dirty="0" err="1"/>
              <a:t>inform'd</a:t>
            </a:r>
            <a:r>
              <a:rPr lang="en-US" dirty="0"/>
              <a:t> me that I was generally thought proud; that my Pride </a:t>
            </a:r>
            <a:r>
              <a:rPr lang="en-US" dirty="0" err="1"/>
              <a:t>show'd</a:t>
            </a:r>
            <a:r>
              <a:rPr lang="en-US" dirty="0"/>
              <a:t> </a:t>
            </a:r>
            <a:r>
              <a:rPr lang="en-US" dirty="0" err="1"/>
              <a:t>itslef</a:t>
            </a:r>
            <a:r>
              <a:rPr lang="en-US" dirty="0"/>
              <a:t> </a:t>
            </a:r>
            <a:r>
              <a:rPr lang="en-US" dirty="0" err="1"/>
              <a:t>frquently</a:t>
            </a:r>
            <a:r>
              <a:rPr lang="en-US" dirty="0"/>
              <a:t> in Conversation; that I was not content with being in the right when discussing my Point, but was overbearing &amp; rather insolent; of which he </a:t>
            </a:r>
            <a:r>
              <a:rPr lang="en-US" dirty="0" err="1"/>
              <a:t>convinc'd</a:t>
            </a:r>
            <a:r>
              <a:rPr lang="en-US" dirty="0"/>
              <a:t> me by mentioning several Instances; --I determined </a:t>
            </a:r>
            <a:r>
              <a:rPr lang="en-US" dirty="0" err="1"/>
              <a:t>endeavouring</a:t>
            </a:r>
            <a:r>
              <a:rPr lang="en-US" dirty="0"/>
              <a:t> to cure myself if I could of this Vice or Folly among the rest, and I added </a:t>
            </a:r>
            <a:r>
              <a:rPr lang="en-US" i="1" dirty="0"/>
              <a:t>Humility</a:t>
            </a:r>
            <a:r>
              <a:rPr lang="en-US" dirty="0"/>
              <a:t> to my List, giving an extensive Meaning to the Word."</a:t>
            </a:r>
          </a:p>
          <a:p>
            <a:endParaRPr lang="en-US" dirty="0"/>
          </a:p>
          <a:p>
            <a:r>
              <a:rPr lang="en-US" dirty="0"/>
              <a:t>Now he had some specific goals to achieve, but Franklin went further, devising a method for tracking his transgressions.  He drew up a grid with a row for each virtue and a column for each day of the week.  Here he made "a little black Spot" for every mistake he made.  This method provided a way to assess his progress, but, more important, it created a specific goal.</a:t>
            </a:r>
          </a:p>
          <a:p>
            <a:br>
              <a:rPr lang="en-US" dirty="0"/>
            </a:br>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8FF6A1B0-93AA-C34F-8462-FB907383A4D7}" type="slidenum">
              <a:rPr lang="en-US" smtClean="0"/>
              <a:t>24</a:t>
            </a:fld>
            <a:endParaRPr lang="en-US"/>
          </a:p>
        </p:txBody>
      </p:sp>
    </p:spTree>
    <p:extLst>
      <p:ext uri="{BB962C8B-B14F-4D97-AF65-F5344CB8AC3E}">
        <p14:creationId xmlns:p14="http://schemas.microsoft.com/office/powerpoint/2010/main" val="22433761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one biographer has written, Franklin "worked in the light."  He was a practical man, one who was interested in inventing devices, coining phrases, crafting policies that would demonstratively make human life better.  In the "light" where he worked, he could clearly see that certain actions and decisions led to positive results, while others led to negative results.  He also believed that humans could deliberately take actions and make decisions--that is, that they had free will.  </a:t>
            </a:r>
          </a:p>
          <a:p>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8FF6A1B0-93AA-C34F-8462-FB907383A4D7}" type="slidenum">
              <a:rPr lang="en-US" smtClean="0"/>
              <a:t>25</a:t>
            </a:fld>
            <a:endParaRPr lang="en-US"/>
          </a:p>
        </p:txBody>
      </p:sp>
    </p:spTree>
    <p:extLst>
      <p:ext uri="{BB962C8B-B14F-4D97-AF65-F5344CB8AC3E}">
        <p14:creationId xmlns:p14="http://schemas.microsoft.com/office/powerpoint/2010/main" val="4730012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method, Franklin was way ahead of his time.  Long before anyone was talking about setting "SMART goals," Franklin was setting specific, measurable, achievable, relevant, and timely goals, and he was tracking his progress.  Modern habit guru James Clear cites Franklin's method as an example of an effective way of promoting progress through tracking.  Furthermore, if psychologist and willpower expert Roy Baumeister is correct that using willpower strengthens it, just as exercising a muscle makes it stronger, Franklin was building a world-class willpower by working on multiple areas where he wished to improve.</a:t>
            </a:r>
          </a:p>
          <a:p>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8FF6A1B0-93AA-C34F-8462-FB907383A4D7}" type="slidenum">
              <a:rPr lang="en-US" smtClean="0"/>
              <a:t>26</a:t>
            </a:fld>
            <a:endParaRPr lang="en-US"/>
          </a:p>
        </p:txBody>
      </p:sp>
    </p:spTree>
    <p:extLst>
      <p:ext uri="{BB962C8B-B14F-4D97-AF65-F5344CB8AC3E}">
        <p14:creationId xmlns:p14="http://schemas.microsoft.com/office/powerpoint/2010/main" val="41933839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8FF6A1B0-93AA-C34F-8462-FB907383A4D7}" type="slidenum">
              <a:rPr lang="en-US" smtClean="0"/>
              <a:t>27</a:t>
            </a:fld>
            <a:endParaRPr lang="en-US"/>
          </a:p>
        </p:txBody>
      </p:sp>
    </p:spTree>
    <p:extLst>
      <p:ext uri="{BB962C8B-B14F-4D97-AF65-F5344CB8AC3E}">
        <p14:creationId xmlns:p14="http://schemas.microsoft.com/office/powerpoint/2010/main" val="15499810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F6A1B0-93AA-C34F-8462-FB907383A4D7}" type="slidenum">
              <a:rPr lang="en-US" smtClean="0"/>
              <a:t>28</a:t>
            </a:fld>
            <a:endParaRPr lang="en-US"/>
          </a:p>
        </p:txBody>
      </p:sp>
    </p:spTree>
    <p:extLst>
      <p:ext uri="{BB962C8B-B14F-4D97-AF65-F5344CB8AC3E}">
        <p14:creationId xmlns:p14="http://schemas.microsoft.com/office/powerpoint/2010/main" val="24080591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someone who had only a few years of formal schooling, Franklin had what might seem a surprising enthusiasm for education.  As we have seen, he founded the Pennsylvania Academy, which later became the University of Pennsylvania.  What I didn't mention earlier is that he also wrote an essay in which he laid out the components of a curriculum.  In "Proposals Relating to the Education of Youth in Pennsylvania," he called for an education in arithmetic, arithmetic, accounting, geometry, astronomy, English grammar, composition, history, morality, gardening, mechanics, and more.  (I'm happy to see English grammar here.). He wrote:</a:t>
            </a:r>
          </a:p>
          <a:p>
            <a:br>
              <a:rPr lang="en-US" dirty="0"/>
            </a:br>
            <a:endParaRPr lang="en-US" dirty="0"/>
          </a:p>
          <a:p>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8FF6A1B0-93AA-C34F-8462-FB907383A4D7}" type="slidenum">
              <a:rPr lang="en-US" smtClean="0"/>
              <a:t>29</a:t>
            </a:fld>
            <a:endParaRPr lang="en-US"/>
          </a:p>
        </p:txBody>
      </p:sp>
    </p:spTree>
    <p:extLst>
      <p:ext uri="{BB962C8B-B14F-4D97-AF65-F5344CB8AC3E}">
        <p14:creationId xmlns:p14="http://schemas.microsoft.com/office/powerpoint/2010/main" val="3331950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Now, with that lofty promise, let’s begin with one of my favorite anecdotes.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Some of you may be familiar with the history of balloon flight.  Back in the 1780s, the Montgolfier brothers were experimenting with this new technology in France.  As you can imagine, it was something of a sensation, as you can see in this image.  At the same time, there likely were at least a few people who wondered whether all of this fuss about giant balloons would amount to anything more than a novelty.  As the story goes, the question came up at one of the early flights: someone in the audience questioned the use of this invention.  Another individual in the crowd responded with the perfect rejoinder: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is the use of a new-born baby?"</a:t>
            </a:r>
          </a:p>
          <a:p>
            <a:endParaRPr lang="en-US" dirty="0"/>
          </a:p>
          <a:p>
            <a:r>
              <a:rPr lang="en-US" dirty="0"/>
              <a:t>Well, given the subject of this presentation, you all can guess who delivered the terrific line: Benjamin Franklin.</a:t>
            </a:r>
          </a:p>
          <a:p>
            <a:endParaRPr lang="en-US" dirty="0"/>
          </a:p>
          <a:p>
            <a:r>
              <a:rPr lang="en-US" dirty="0"/>
              <a:t>(As a side note, I have to confess that maybe one reason I so appreciate this line is that, as a teacher of literature, I know many of my students have probably wondered about the relevance of what I am teaching them.  “You’re making me read all of these things by Poe and Dickinson and Douglass and Franklin, but when am I ever going to </a:t>
            </a:r>
            <a:r>
              <a:rPr lang="en-US" i="1" dirty="0"/>
              <a:t>use</a:t>
            </a:r>
            <a:r>
              <a:rPr lang="en-US" dirty="0"/>
              <a:t> this?”  As this anecdote suggests, however, knowledge is worth pursuing largely because we never know what it will grow up to be, so to speak.)</a:t>
            </a:r>
          </a:p>
          <a:p>
            <a:endParaRPr lang="en-US" dirty="0"/>
          </a:p>
          <a:p>
            <a:r>
              <a:rPr lang="en-US" dirty="0"/>
              <a:t>The line is also, I think, an appropriate way to begin this talk on Benjamin Franklin because it says something about Franklin himself, as well as human potential.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Franklin was a newborn baby back in January 1706, someone might have rightly wondered what use </a:t>
            </a:r>
            <a:r>
              <a:rPr lang="en-US" i="1" dirty="0"/>
              <a:t>he</a:t>
            </a:r>
            <a:r>
              <a:rPr lang="en-US" dirty="0"/>
              <a:t> would be.  After all, he was the 15th child of a man who made soap and candles for a living.  Even several years later, when he was a young man, he was not a man of wealth or status or even education--formal education anyway.  Unlike Thomas Jefferson and other luminaries of his age, he had not attended college or even much school at all.  As a teenager, he left his hometown without telling his family and spent years scraping and shifting, muddling and managing, slowing rising to what he eventually would characterize as "some Degree of Reputation in the World."</a:t>
            </a:r>
          </a:p>
          <a:p>
            <a:endParaRPr lang="en-US" dirty="0"/>
          </a:p>
          <a:p>
            <a:endParaRPr lang="en-US" dirty="0"/>
          </a:p>
        </p:txBody>
      </p:sp>
      <p:sp>
        <p:nvSpPr>
          <p:cNvPr id="4" name="Slide Number Placeholder 3"/>
          <p:cNvSpPr>
            <a:spLocks noGrp="1"/>
          </p:cNvSpPr>
          <p:nvPr>
            <p:ph type="sldNum" sz="quarter" idx="5"/>
          </p:nvPr>
        </p:nvSpPr>
        <p:spPr/>
        <p:txBody>
          <a:bodyPr/>
          <a:lstStyle/>
          <a:p>
            <a:fld id="{8FF6A1B0-93AA-C34F-8462-FB907383A4D7}" type="slidenum">
              <a:rPr lang="en-US" smtClean="0"/>
              <a:t>3</a:t>
            </a:fld>
            <a:endParaRPr lang="en-US"/>
          </a:p>
        </p:txBody>
      </p:sp>
    </p:spTree>
    <p:extLst>
      <p:ext uri="{BB962C8B-B14F-4D97-AF65-F5344CB8AC3E}">
        <p14:creationId xmlns:p14="http://schemas.microsoft.com/office/powerpoint/2010/main" val="17100998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more important for our purposes here is that Franklin took great care in educating </a:t>
            </a:r>
            <a:r>
              <a:rPr lang="en-US" i="1" dirty="0"/>
              <a:t>himself</a:t>
            </a:r>
            <a:r>
              <a:rPr lang="en-US" dirty="0"/>
              <a:t>.  Decades before he wrote this proposal, he was reading and teaching himself to write effectively.  His discussion of the latter is particularly interesting:</a:t>
            </a:r>
          </a:p>
          <a:p>
            <a:br>
              <a:rPr lang="en-US" dirty="0"/>
            </a:br>
            <a:endParaRPr lang="en-US" dirty="0"/>
          </a:p>
          <a:p>
            <a:r>
              <a:rPr lang="en-US" sz="1200" kern="1200" dirty="0">
                <a:solidFill>
                  <a:schemeClr val="tx1"/>
                </a:solidFill>
                <a:effectLst/>
                <a:latin typeface="+mn-lt"/>
                <a:ea typeface="+mn-ea"/>
                <a:cs typeface="+mn-cs"/>
              </a:rPr>
              <a:t>". . . . I also sometimes jumbled my collections of hints into confusion, and after some weeks endeavored to reduce them into the best order, before I began to form the full sentences and </a:t>
            </a:r>
            <a:r>
              <a:rPr lang="en-US" sz="1200" kern="1200" dirty="0" err="1">
                <a:solidFill>
                  <a:schemeClr val="tx1"/>
                </a:solidFill>
                <a:effectLst/>
                <a:latin typeface="+mn-lt"/>
                <a:ea typeface="+mn-ea"/>
                <a:cs typeface="+mn-cs"/>
              </a:rPr>
              <a:t>compleat</a:t>
            </a:r>
            <a:r>
              <a:rPr lang="en-US" sz="1200" kern="1200" dirty="0">
                <a:solidFill>
                  <a:schemeClr val="tx1"/>
                </a:solidFill>
                <a:effectLst/>
                <a:latin typeface="+mn-lt"/>
                <a:ea typeface="+mn-ea"/>
                <a:cs typeface="+mn-cs"/>
              </a:rPr>
              <a:t> the paper. This was to teach me method in the arrangement of thoughts. By comparing my work afterwards with the original, I discovered many faults and amended them; but I sometimes had the pleasure of fancying that, in certain particulars of small import, I had been lucky enough to improve the method of the language, and this encouraged me to think I might possibly in time come to be a tolerable English writer, of which I was extremely ambitious."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8FF6A1B0-93AA-C34F-8462-FB907383A4D7}" type="slidenum">
              <a:rPr lang="en-US" smtClean="0"/>
              <a:t>30</a:t>
            </a:fld>
            <a:endParaRPr lang="en-US"/>
          </a:p>
        </p:txBody>
      </p:sp>
    </p:spTree>
    <p:extLst>
      <p:ext uri="{BB962C8B-B14F-4D97-AF65-F5344CB8AC3E}">
        <p14:creationId xmlns:p14="http://schemas.microsoft.com/office/powerpoint/2010/main" val="12633056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more important for our purposes here is that Franklin took great care in educating </a:t>
            </a:r>
            <a:r>
              <a:rPr lang="en-US" i="1" dirty="0"/>
              <a:t>himself</a:t>
            </a:r>
            <a:r>
              <a:rPr lang="en-US" dirty="0"/>
              <a:t>.  Decades before he wrote this proposal, he was reading and teaching himself to write effectively.  His discussion of the latter is particularly interesting:</a:t>
            </a:r>
          </a:p>
          <a:p>
            <a:endParaRPr lang="en-US" dirty="0"/>
          </a:p>
          <a:p>
            <a:r>
              <a:rPr lang="en-US" sz="1200" kern="1200" dirty="0">
                <a:solidFill>
                  <a:schemeClr val="tx1"/>
                </a:solidFill>
                <a:effectLst/>
                <a:latin typeface="+mn-lt"/>
                <a:ea typeface="+mn-ea"/>
                <a:cs typeface="+mn-cs"/>
              </a:rPr>
              <a:t>". . . . I also sometimes jumbled my collections of hints into confusion, and after some weeks endeavored to reduce them into the best order, before I began to form the full sentences and </a:t>
            </a:r>
            <a:r>
              <a:rPr lang="en-US" sz="1200" kern="1200" dirty="0" err="1">
                <a:solidFill>
                  <a:schemeClr val="tx1"/>
                </a:solidFill>
                <a:effectLst/>
                <a:latin typeface="+mn-lt"/>
                <a:ea typeface="+mn-ea"/>
                <a:cs typeface="+mn-cs"/>
              </a:rPr>
              <a:t>compleat</a:t>
            </a:r>
            <a:r>
              <a:rPr lang="en-US" sz="1200" kern="1200" dirty="0">
                <a:solidFill>
                  <a:schemeClr val="tx1"/>
                </a:solidFill>
                <a:effectLst/>
                <a:latin typeface="+mn-lt"/>
                <a:ea typeface="+mn-ea"/>
                <a:cs typeface="+mn-cs"/>
              </a:rPr>
              <a:t> the paper. This was to teach me method in the arrangement of thoughts. By comparing my work afterwards with the original, I discovered many faults and amended them; but I sometimes had the pleasure of fancying that, in certain particulars of small import, I had been lucky enough to improve the method of the language, and this encouraged me to think I might possibly in time come to be a tolerable English writer, of which I was extremely ambitious.”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I'll admit to being a little biased here, but I would contend that Franklin's mastery of writing--and communication in general--is one of the most important keys to his success, second only to his enthusiasm for free will.  As I have noted, he became the greatest writer of the 18th century, but writing was rarely if ever an end in itself for Franklin.  Writing was, rather, a means to various ends, as was oral communication.  The ability to choose and organize his words helped him thrive in his business, achieve a reputation, and persuade others to act, notably in the Constitutional Convention, where he successfully proposed a compromise on representation in Congress and made a memorable case for approving the Constitution at a time when it was not certain it would pass muster with the others members of the convention.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8FF6A1B0-93AA-C34F-8462-FB907383A4D7}" type="slidenum">
              <a:rPr lang="en-US" smtClean="0"/>
              <a:t>31</a:t>
            </a:fld>
            <a:endParaRPr lang="en-US"/>
          </a:p>
        </p:txBody>
      </p:sp>
    </p:spTree>
    <p:extLst>
      <p:ext uri="{BB962C8B-B14F-4D97-AF65-F5344CB8AC3E}">
        <p14:creationId xmlns:p14="http://schemas.microsoft.com/office/powerpoint/2010/main" val="4966548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passage from a speech that Franklin wrote for someone else to deliver near the end of the convention:</a:t>
            </a:r>
          </a:p>
          <a:p>
            <a:br>
              <a:rPr lang="en-US" dirty="0"/>
            </a:br>
            <a:r>
              <a:rPr lang="en-US" sz="1200" kern="1200" dirty="0">
                <a:solidFill>
                  <a:schemeClr val="tx1"/>
                </a:solidFill>
                <a:effectLst/>
                <a:latin typeface="+mn-lt"/>
                <a:ea typeface="+mn-ea"/>
                <a:cs typeface="+mn-cs"/>
              </a:rPr>
              <a:t>The principle underlying these words was even more important than the words themselves.  As his words here indicate, Franklin was willing to consider the fact that he might be wrong about something.  That might seem like a small thing, but consider how much of the conflict in this country and elsewhere is the result of people's confidence--even certainty--in their own opinions.  If anyone had a right to such confidence, it was Franklin--unquestionably one of the most brilliant minds of his time--yet Franklin sought to remain open-minded and intellectually humble.  In this same speech, he wrote:</a:t>
            </a:r>
          </a:p>
          <a:p>
            <a:endParaRPr lang="en-US" dirty="0"/>
          </a:p>
          <a:p>
            <a:r>
              <a:rPr lang="en-US" dirty="0"/>
              <a:t>Here, then, is an important component of Franklin's scheme of education.  Thanks to his efforts to educate himself, particularly through reading, he knew a lot--but he also remained open to new information and ideas.</a:t>
            </a:r>
          </a:p>
          <a:p>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8FF6A1B0-93AA-C34F-8462-FB907383A4D7}" type="slidenum">
              <a:rPr lang="en-US" smtClean="0"/>
              <a:t>32</a:t>
            </a:fld>
            <a:endParaRPr lang="en-US"/>
          </a:p>
        </p:txBody>
      </p:sp>
    </p:spTree>
    <p:extLst>
      <p:ext uri="{BB962C8B-B14F-4D97-AF65-F5344CB8AC3E}">
        <p14:creationId xmlns:p14="http://schemas.microsoft.com/office/powerpoint/2010/main" val="23540950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Not only can one have it both ways, elevating oneself while elevating others, but—and here’s the key—each accentuates the other.  In other words, empowering oneself serves the community, and empowering the community serves oneself.  It’s not a zero-sum game.  Rather, it’s a compounding game: when I improve myself, I increase my ability to help you (and others), and when I help you, I equip you to help me (and others).  We all get better together.  That’s a powerful message, one I wish were more pervasive and influential today.</a:t>
            </a:r>
            <a:r>
              <a:rPr lang="en-US" dirty="0">
                <a:effectLst/>
              </a:rPr>
              <a:t> </a:t>
            </a: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8FF6A1B0-93AA-C34F-8462-FB907383A4D7}" type="slidenum">
              <a:rPr lang="en-US" smtClean="0"/>
              <a:t>33</a:t>
            </a:fld>
            <a:endParaRPr lang="en-US"/>
          </a:p>
        </p:txBody>
      </p:sp>
    </p:spTree>
    <p:extLst>
      <p:ext uri="{BB962C8B-B14F-4D97-AF65-F5344CB8AC3E}">
        <p14:creationId xmlns:p14="http://schemas.microsoft.com/office/powerpoint/2010/main" val="30296557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passage from a speech that Franklin wrote for someone else to deliver near the end of the convention:</a:t>
            </a:r>
          </a:p>
          <a:p>
            <a:br>
              <a:rPr lang="en-US" dirty="0"/>
            </a:b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8FF6A1B0-93AA-C34F-8462-FB907383A4D7}" type="slidenum">
              <a:rPr lang="en-US" smtClean="0"/>
              <a:t>34</a:t>
            </a:fld>
            <a:endParaRPr lang="en-US"/>
          </a:p>
        </p:txBody>
      </p:sp>
    </p:spTree>
    <p:extLst>
      <p:ext uri="{BB962C8B-B14F-4D97-AF65-F5344CB8AC3E}">
        <p14:creationId xmlns:p14="http://schemas.microsoft.com/office/powerpoint/2010/main" val="8807838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sz="1200" kern="1200" dirty="0">
                <a:solidFill>
                  <a:schemeClr val="tx1"/>
                </a:solidFill>
                <a:effectLst/>
                <a:latin typeface="+mn-lt"/>
                <a:ea typeface="+mn-ea"/>
                <a:cs typeface="+mn-cs"/>
              </a:rPr>
              <a:t>James </a:t>
            </a:r>
            <a:r>
              <a:rPr lang="en-US" sz="1200" kern="1200" dirty="0" err="1">
                <a:solidFill>
                  <a:schemeClr val="tx1"/>
                </a:solidFill>
                <a:effectLst/>
                <a:latin typeface="+mn-lt"/>
                <a:ea typeface="+mn-ea"/>
                <a:cs typeface="+mn-cs"/>
              </a:rPr>
              <a:t>Surowiecki</a:t>
            </a:r>
            <a:r>
              <a:rPr lang="en-US" sz="1200" kern="1200" dirty="0">
                <a:solidFill>
                  <a:schemeClr val="tx1"/>
                </a:solidFill>
                <a:effectLst/>
                <a:latin typeface="+mn-lt"/>
                <a:ea typeface="+mn-ea"/>
                <a:cs typeface="+mn-cs"/>
              </a:rPr>
              <a:t> has observed.  In his book </a:t>
            </a:r>
            <a:r>
              <a:rPr lang="en-US" sz="1200" i="1" kern="1200" dirty="0">
                <a:solidFill>
                  <a:schemeClr val="tx1"/>
                </a:solidFill>
                <a:effectLst/>
                <a:latin typeface="+mn-lt"/>
                <a:ea typeface="+mn-ea"/>
                <a:cs typeface="+mn-cs"/>
              </a:rPr>
              <a:t>The Wisdom of Crowds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Surowiecki</a:t>
            </a:r>
            <a:r>
              <a:rPr lang="en-US" sz="1200" kern="1200" dirty="0">
                <a:solidFill>
                  <a:schemeClr val="tx1"/>
                </a:solidFill>
                <a:effectLst/>
                <a:latin typeface="+mn-lt"/>
                <a:ea typeface="+mn-ea"/>
                <a:cs typeface="+mn-cs"/>
              </a:rPr>
              <a:t> explains, “. . . under the right circumstances, groups are remarkably intelligent, and are often smarter than the smartest people in them.”</a:t>
            </a:r>
            <a:r>
              <a:rPr lang="en-US" dirty="0">
                <a:effectLst/>
              </a:rPr>
              <a:t> </a:t>
            </a:r>
            <a:r>
              <a:rPr lang="en-US" sz="1200" kern="1200" dirty="0" err="1">
                <a:solidFill>
                  <a:schemeClr val="tx1"/>
                </a:solidFill>
                <a:effectLst/>
                <a:latin typeface="+mn-lt"/>
                <a:ea typeface="+mn-ea"/>
                <a:cs typeface="+mn-cs"/>
              </a:rPr>
              <a:t>Surowiecki</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The Wisdom of Crowds</a:t>
            </a:r>
            <a:r>
              <a:rPr lang="en-US" sz="1200" kern="1200" dirty="0">
                <a:solidFill>
                  <a:schemeClr val="tx1"/>
                </a:solidFill>
                <a:effectLst/>
                <a:latin typeface="+mn-lt"/>
                <a:ea typeface="+mn-ea"/>
                <a:cs typeface="+mn-cs"/>
              </a:rPr>
              <a:t>, xiii.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Noting that sociologists have suggested that the average person has about 300 relatively close acquaintances, Wiseman points out that each of us then typically is just once removed from some 90,000 people.  That’s a lot of potential professional, romantic, and other opportunities.</a:t>
            </a:r>
            <a:r>
              <a:rPr lang="en-US" dirty="0">
                <a:effectLst/>
              </a:rPr>
              <a:t> </a:t>
            </a:r>
            <a:endParaRPr lang="en-US"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8FF6A1B0-93AA-C34F-8462-FB907383A4D7}" type="slidenum">
              <a:rPr lang="en-US" smtClean="0"/>
              <a:t>35</a:t>
            </a:fld>
            <a:endParaRPr lang="en-US"/>
          </a:p>
        </p:txBody>
      </p:sp>
    </p:spTree>
    <p:extLst>
      <p:ext uri="{BB962C8B-B14F-4D97-AF65-F5344CB8AC3E}">
        <p14:creationId xmlns:p14="http://schemas.microsoft.com/office/powerpoint/2010/main" val="15450272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F6A1B0-93AA-C34F-8462-FB907383A4D7}" type="slidenum">
              <a:rPr lang="en-US" smtClean="0"/>
              <a:t>37</a:t>
            </a:fld>
            <a:endParaRPr lang="en-US"/>
          </a:p>
        </p:txBody>
      </p:sp>
    </p:spTree>
    <p:extLst>
      <p:ext uri="{BB962C8B-B14F-4D97-AF65-F5344CB8AC3E}">
        <p14:creationId xmlns:p14="http://schemas.microsoft.com/office/powerpoint/2010/main" val="34458267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F6A1B0-93AA-C34F-8462-FB907383A4D7}" type="slidenum">
              <a:rPr lang="en-US" smtClean="0"/>
              <a:t>38</a:t>
            </a:fld>
            <a:endParaRPr lang="en-US"/>
          </a:p>
        </p:txBody>
      </p:sp>
    </p:spTree>
    <p:extLst>
      <p:ext uri="{BB962C8B-B14F-4D97-AF65-F5344CB8AC3E}">
        <p14:creationId xmlns:p14="http://schemas.microsoft.com/office/powerpoint/2010/main" val="13055399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sz="1200" kern="1200" dirty="0">
                <a:solidFill>
                  <a:schemeClr val="tx1"/>
                </a:solidFill>
                <a:effectLst/>
                <a:latin typeface="+mn-lt"/>
                <a:ea typeface="+mn-ea"/>
                <a:cs typeface="+mn-cs"/>
              </a:rPr>
              <a:t>James </a:t>
            </a:r>
            <a:r>
              <a:rPr lang="en-US" sz="1200" kern="1200" dirty="0" err="1">
                <a:solidFill>
                  <a:schemeClr val="tx1"/>
                </a:solidFill>
                <a:effectLst/>
                <a:latin typeface="+mn-lt"/>
                <a:ea typeface="+mn-ea"/>
                <a:cs typeface="+mn-cs"/>
              </a:rPr>
              <a:t>Surowiecki</a:t>
            </a:r>
            <a:r>
              <a:rPr lang="en-US" sz="1200" kern="1200" dirty="0">
                <a:solidFill>
                  <a:schemeClr val="tx1"/>
                </a:solidFill>
                <a:effectLst/>
                <a:latin typeface="+mn-lt"/>
                <a:ea typeface="+mn-ea"/>
                <a:cs typeface="+mn-cs"/>
              </a:rPr>
              <a:t> has observed.  In his book </a:t>
            </a:r>
            <a:r>
              <a:rPr lang="en-US" sz="1200" i="1" kern="1200" dirty="0">
                <a:solidFill>
                  <a:schemeClr val="tx1"/>
                </a:solidFill>
                <a:effectLst/>
                <a:latin typeface="+mn-lt"/>
                <a:ea typeface="+mn-ea"/>
                <a:cs typeface="+mn-cs"/>
              </a:rPr>
              <a:t>The Wisdom of Crowds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Surowiecki</a:t>
            </a:r>
            <a:r>
              <a:rPr lang="en-US" sz="1200" kern="1200" dirty="0">
                <a:solidFill>
                  <a:schemeClr val="tx1"/>
                </a:solidFill>
                <a:effectLst/>
                <a:latin typeface="+mn-lt"/>
                <a:ea typeface="+mn-ea"/>
                <a:cs typeface="+mn-cs"/>
              </a:rPr>
              <a:t> explains, “. . . under the right circumstances, groups are remarkably intelligent, and are often smarter than the smartest people in them.”</a:t>
            </a:r>
            <a:r>
              <a:rPr lang="en-US" dirty="0">
                <a:effectLst/>
              </a:rPr>
              <a:t> </a:t>
            </a:r>
            <a:r>
              <a:rPr lang="en-US" sz="1200" kern="1200" dirty="0" err="1">
                <a:solidFill>
                  <a:schemeClr val="tx1"/>
                </a:solidFill>
                <a:effectLst/>
                <a:latin typeface="+mn-lt"/>
                <a:ea typeface="+mn-ea"/>
                <a:cs typeface="+mn-cs"/>
              </a:rPr>
              <a:t>Surowiecki</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The Wisdom of Crowds</a:t>
            </a:r>
            <a:r>
              <a:rPr lang="en-US" sz="1200" kern="1200" dirty="0">
                <a:solidFill>
                  <a:schemeClr val="tx1"/>
                </a:solidFill>
                <a:effectLst/>
                <a:latin typeface="+mn-lt"/>
                <a:ea typeface="+mn-ea"/>
                <a:cs typeface="+mn-cs"/>
              </a:rPr>
              <a:t>, xiii.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Noting that sociologists have suggested that the average person has about 300 relatively close acquaintances, Wiseman points out that each of us then typically is just once removed from some 90,000 people.  That’s a lot of potential professional, romantic, and other opportunities.</a:t>
            </a:r>
            <a:r>
              <a:rPr lang="en-US" dirty="0">
                <a:effectLst/>
              </a:rPr>
              <a:t> </a:t>
            </a:r>
            <a:endParaRPr lang="en-US"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8FF6A1B0-93AA-C34F-8462-FB907383A4D7}" type="slidenum">
              <a:rPr lang="en-US" smtClean="0"/>
              <a:t>39</a:t>
            </a:fld>
            <a:endParaRPr lang="en-US"/>
          </a:p>
        </p:txBody>
      </p:sp>
    </p:spTree>
    <p:extLst>
      <p:ext uri="{BB962C8B-B14F-4D97-AF65-F5344CB8AC3E}">
        <p14:creationId xmlns:p14="http://schemas.microsoft.com/office/powerpoint/2010/main" val="25645431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far as I know, Franklin never compiled a resume--not an expectation in the eighteenth century--but can you imagine if he did?  It would look something like this . . . </a:t>
            </a:r>
          </a:p>
          <a:p>
            <a:br>
              <a:rPr lang="en-US" dirty="0"/>
            </a:br>
            <a:endParaRPr lang="en-US" dirty="0"/>
          </a:p>
          <a:p>
            <a:r>
              <a:rPr lang="en-US" dirty="0"/>
              <a:t>Highlights</a:t>
            </a:r>
          </a:p>
          <a:p>
            <a:r>
              <a:rPr lang="en-US" dirty="0"/>
              <a:t>responsible for "Stealing God's Thunder" (title of book by Philip Dray)</a:t>
            </a:r>
          </a:p>
          <a:p>
            <a:r>
              <a:rPr lang="en-US" dirty="0"/>
              <a:t>launched the self-improvement movement</a:t>
            </a:r>
          </a:p>
          <a:p>
            <a:r>
              <a:rPr lang="en-US" dirty="0"/>
              <a:t>empowered the common man--and woman</a:t>
            </a:r>
          </a:p>
          <a:p>
            <a:r>
              <a:rPr lang="en-US" dirty="0"/>
              <a:t>inspired untold numbers of readers</a:t>
            </a:r>
          </a:p>
          <a:p>
            <a:r>
              <a:rPr lang="en-US" dirty="0"/>
              <a:t>signed the four most important documents of the Revolutionary Era: Declaration of Independence, Constitution, Treaty of ), (the only person to have done so)</a:t>
            </a:r>
            <a:br>
              <a:rPr lang="en-US" dirty="0"/>
            </a:br>
            <a:endParaRPr lang="en-US" dirty="0"/>
          </a:p>
          <a:p>
            <a:r>
              <a:rPr lang="en-US" dirty="0"/>
              <a:t>References</a:t>
            </a:r>
          </a:p>
          <a:p>
            <a:r>
              <a:rPr lang="en-US" dirty="0"/>
              <a:t>Davy Crockett, who had one book with him at the Alamo: Franklin's autobiography.</a:t>
            </a:r>
          </a:p>
          <a:p>
            <a:r>
              <a:rPr lang="en-US" dirty="0"/>
              <a:t>Andrew Carnegie, whom Franklin inspired to give munificently to libraries.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James Montgomery Beck: </a:t>
            </a:r>
            <a:r>
              <a:rPr lang="en-US" sz="1200" kern="1200" dirty="0">
                <a:solidFill>
                  <a:schemeClr val="tx1"/>
                </a:solidFill>
                <a:effectLst/>
                <a:latin typeface="+mn-lt"/>
                <a:ea typeface="+mn-ea"/>
                <a:cs typeface="+mn-cs"/>
              </a:rPr>
              <a:t>“In my judgment, [Franklin] was not only the greatest intellectual genius of the eighteenth century, but shares with Plato, Leonardo Da Vinci, Michel Angelo, Francis Bacon, and William Shakespeare the supreme glory of being one of the few myriad-minded men of all time” (James M. Beck, qtd. In Huang 158).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have been a few Americans--mind you, just a few--who have had a greater impact in one particular area than Franklin.  Thomas Edison's inventions, for example, did even more than Franklin's did to change our way of life, and George Washington </a:t>
            </a:r>
            <a:r>
              <a:rPr lang="en-US" i="1" dirty="0"/>
              <a:t>may</a:t>
            </a:r>
            <a:r>
              <a:rPr lang="en-US" dirty="0"/>
              <a:t> have had more influence on the early success of the American political system.  When it comes to impact and versatility, however, I would put Franklin up against any American, indeed anyone in the history of the world, including Leonardo da Vinci.  As biographer Carl Van Doren put it, Franklin was a “harmonious human multitude.”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8FF6A1B0-93AA-C34F-8462-FB907383A4D7}" type="slidenum">
              <a:rPr lang="en-US" smtClean="0"/>
              <a:t>40</a:t>
            </a:fld>
            <a:endParaRPr lang="en-US"/>
          </a:p>
        </p:txBody>
      </p:sp>
    </p:spTree>
    <p:extLst>
      <p:ext uri="{BB962C8B-B14F-4D97-AF65-F5344CB8AC3E}">
        <p14:creationId xmlns:p14="http://schemas.microsoft.com/office/powerpoint/2010/main" val="2363189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Franklin was not a man of wealth, he was a man of means.  That is, he figured out how to make his way in the world and wound up becoming one of the greatest--perhaps </a:t>
            </a:r>
            <a:r>
              <a:rPr lang="en-US" i="1" dirty="0"/>
              <a:t>the</a:t>
            </a:r>
            <a:r>
              <a:rPr lang="en-US" dirty="0"/>
              <a:t> greatest American in history.  Now, that might seem like an extreme statement, but most people don't know the full extent of Franklin's achievements.  Let's play a game.  Many of us know the leading military figure of the 18th century: George Washington.  [Use animations to reveal pictures.]. Some of you may even know the greatest American painter of the 18th century: John Singleton Copley.  Who was the greatest American scientist of the era?  That's easy: Benjamin Franklin.  The greatest inventor?  Benjamin Franklin.  The greatest diplomat?  Benjamin Franklin.  The greatest journalist?  That would also be Benjamin Franklin.  How about the greatest author?  Franklin again.  (Is this starting to sound like one of those old </a:t>
            </a:r>
            <a:r>
              <a:rPr lang="en-US" dirty="0" err="1"/>
              <a:t>Parkay</a:t>
            </a:r>
            <a:r>
              <a:rPr lang="en-US" dirty="0"/>
              <a:t> commercials?)  In his spare time, he was also a postmaster general, a creator of political cartoons, a contributor to the Declaration of Independence, a force behind the adoption of the Constitution, the president of an anti-slavery society, a master swimmer, a legendary raconteur, and a musician who played multiple instruments, including one he invented. </a:t>
            </a:r>
          </a:p>
        </p:txBody>
      </p:sp>
      <p:sp>
        <p:nvSpPr>
          <p:cNvPr id="4" name="Slide Number Placeholder 3"/>
          <p:cNvSpPr>
            <a:spLocks noGrp="1"/>
          </p:cNvSpPr>
          <p:nvPr>
            <p:ph type="sldNum" sz="quarter" idx="5"/>
          </p:nvPr>
        </p:nvSpPr>
        <p:spPr/>
        <p:txBody>
          <a:bodyPr/>
          <a:lstStyle/>
          <a:p>
            <a:fld id="{8FF6A1B0-93AA-C34F-8462-FB907383A4D7}" type="slidenum">
              <a:rPr lang="en-US" smtClean="0"/>
              <a:t>4</a:t>
            </a:fld>
            <a:endParaRPr lang="en-US"/>
          </a:p>
        </p:txBody>
      </p:sp>
    </p:spTree>
    <p:extLst>
      <p:ext uri="{BB962C8B-B14F-4D97-AF65-F5344CB8AC3E}">
        <p14:creationId xmlns:p14="http://schemas.microsoft.com/office/powerpoint/2010/main" val="27246569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5"/>
          </p:nvPr>
        </p:nvSpPr>
        <p:spPr/>
        <p:txBody>
          <a:bodyPr/>
          <a:lstStyle/>
          <a:p>
            <a:fld id="{8FF6A1B0-93AA-C34F-8462-FB907383A4D7}" type="slidenum">
              <a:rPr lang="en-US" smtClean="0"/>
              <a:t>41</a:t>
            </a:fld>
            <a:endParaRPr lang="en-US"/>
          </a:p>
        </p:txBody>
      </p:sp>
    </p:spTree>
    <p:extLst>
      <p:ext uri="{BB962C8B-B14F-4D97-AF65-F5344CB8AC3E}">
        <p14:creationId xmlns:p14="http://schemas.microsoft.com/office/powerpoint/2010/main" val="1041741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next 90 minutes or so, we will survey Franklin’s amazing life, touching on several of these accomplishments.  Now, as you can imagine, touring this jam-packed life can be not only dazzling, but also dizzying.  There’s just so much there—but Franklin made things a little easier on us by living his life in stages.  Some of them overlap, but we can roughly say that he went from being a prodigy in Boston to a printer in Philadelphia and London.  Along the way, he began his lifelong career as a writer.  While in Philadelphia, he became a philanthropist by launching a number of endeavors that would serve his fellow human beings both during and after his life.  Retiring from printing in 1748 gave him time to engage in his famous scientific investigations and finally to spend most of his time in public service, becoming a statesman and diplomat and earning the title of “Founding Father.”</a:t>
            </a:r>
          </a:p>
        </p:txBody>
      </p:sp>
      <p:sp>
        <p:nvSpPr>
          <p:cNvPr id="4" name="Slide Number Placeholder 3"/>
          <p:cNvSpPr>
            <a:spLocks noGrp="1"/>
          </p:cNvSpPr>
          <p:nvPr>
            <p:ph type="sldNum" sz="quarter" idx="5"/>
          </p:nvPr>
        </p:nvSpPr>
        <p:spPr/>
        <p:txBody>
          <a:bodyPr/>
          <a:lstStyle/>
          <a:p>
            <a:fld id="{8FF6A1B0-93AA-C34F-8462-FB907383A4D7}" type="slidenum">
              <a:rPr lang="en-US" smtClean="0"/>
              <a:t>5</a:t>
            </a:fld>
            <a:endParaRPr lang="en-US"/>
          </a:p>
        </p:txBody>
      </p:sp>
    </p:spTree>
    <p:extLst>
      <p:ext uri="{BB962C8B-B14F-4D97-AF65-F5344CB8AC3E}">
        <p14:creationId xmlns:p14="http://schemas.microsoft.com/office/powerpoint/2010/main" val="3628239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someone achieves this kind of success, it's worth examining that person's life and methods.  After all, there may be something we can learn from the example.  That's especially true of Franklin.  As the business executive Thomas Mellon put it . . . </a:t>
            </a:r>
          </a:p>
          <a:p>
            <a:endParaRPr lang="en-US" dirty="0"/>
          </a:p>
          <a:p>
            <a:r>
              <a:rPr lang="en-US" dirty="0"/>
              <a:t>In the case of many great geniuses, it can be difficult to trace the path to their creations and thus to follow their examples.  In the world of the arts, which is my area of expertise, writers such as Emily Dickinson and Mozart simply seem immensely gifted with mysterious powers that enable them to craft extraordinary poetry and music that we could never aspire to create.  We merely stand in awe of this kind of genius.</a:t>
            </a:r>
          </a:p>
          <a:p>
            <a:endParaRPr lang="en-US" dirty="0"/>
          </a:p>
          <a:p>
            <a:r>
              <a:rPr lang="en-US" dirty="0"/>
              <a:t>Franklin is different, very different.  He was a genius, yes, but we can look under the hood and see the mechanics of his genius, even go back in time and see them being constructed, gear by gear.  That's because Franklin took a very deliberate approach to cultivating his genius </a:t>
            </a:r>
            <a:r>
              <a:rPr lang="en-US" i="1" dirty="0"/>
              <a:t>and</a:t>
            </a:r>
            <a:r>
              <a:rPr lang="en-US" dirty="0"/>
              <a:t> did us the favor of writing up a fascinating and immensely entertaining account of this process in the form of his autobiography, which he began drafting when he was in his sixties and, alas, never finished because he got busy helping win the American Revolution.  (I suppose we can forgive him for that lapse.  It's a better excuse than Coleridge had for not finishing his great poem "</a:t>
            </a:r>
            <a:r>
              <a:rPr lang="en-US" dirty="0" err="1"/>
              <a:t>Kubla</a:t>
            </a:r>
            <a:r>
              <a:rPr lang="en-US" dirty="0"/>
              <a:t> Khan."  The story goes that Coleridge exploited an opium dream for this poem, but was interrupted by a knock at the door and could not recover all the material and so never finished the poem.)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My goal--and I take it very seriously--is that, when we are finished, there will be at least one takeaway for everyone in this room--one lesson, example, or inspiration that you can use to make your life and your world better.  If Franklin were here today, I think, he would be very pleased.</a:t>
            </a:r>
          </a:p>
          <a:p>
            <a:endParaRPr lang="en-US" dirty="0"/>
          </a:p>
        </p:txBody>
      </p:sp>
      <p:sp>
        <p:nvSpPr>
          <p:cNvPr id="4" name="Slide Number Placeholder 3"/>
          <p:cNvSpPr>
            <a:spLocks noGrp="1"/>
          </p:cNvSpPr>
          <p:nvPr>
            <p:ph type="sldNum" sz="quarter" idx="5"/>
          </p:nvPr>
        </p:nvSpPr>
        <p:spPr/>
        <p:txBody>
          <a:bodyPr/>
          <a:lstStyle/>
          <a:p>
            <a:fld id="{8FF6A1B0-93AA-C34F-8462-FB907383A4D7}" type="slidenum">
              <a:rPr lang="en-US" smtClean="0"/>
              <a:t>6</a:t>
            </a:fld>
            <a:endParaRPr lang="en-US"/>
          </a:p>
        </p:txBody>
      </p:sp>
    </p:spTree>
    <p:extLst>
      <p:ext uri="{BB962C8B-B14F-4D97-AF65-F5344CB8AC3E}">
        <p14:creationId xmlns:p14="http://schemas.microsoft.com/office/powerpoint/2010/main" val="940291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the next 90 minutes or so, we will be taking a look at Franklin's life, legacy, and lessons.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My goal--and I take it very seriously--is that, when we are finished, there will be at least one takeaway for everyone in this room--one lesson, example, or inspiration that you can use to make your life and your world better.  If Franklin were here today, I think, he would be very pleased.</a:t>
            </a:r>
          </a:p>
          <a:p>
            <a:endParaRPr lang="en-US" dirty="0"/>
          </a:p>
        </p:txBody>
      </p:sp>
      <p:sp>
        <p:nvSpPr>
          <p:cNvPr id="4" name="Slide Number Placeholder 3"/>
          <p:cNvSpPr>
            <a:spLocks noGrp="1"/>
          </p:cNvSpPr>
          <p:nvPr>
            <p:ph type="sldNum" sz="quarter" idx="5"/>
          </p:nvPr>
        </p:nvSpPr>
        <p:spPr/>
        <p:txBody>
          <a:bodyPr/>
          <a:lstStyle/>
          <a:p>
            <a:fld id="{8FF6A1B0-93AA-C34F-8462-FB907383A4D7}" type="slidenum">
              <a:rPr lang="en-US" smtClean="0"/>
              <a:t>7</a:t>
            </a:fld>
            <a:endParaRPr lang="en-US"/>
          </a:p>
        </p:txBody>
      </p:sp>
    </p:spTree>
    <p:extLst>
      <p:ext uri="{BB962C8B-B14F-4D97-AF65-F5344CB8AC3E}">
        <p14:creationId xmlns:p14="http://schemas.microsoft.com/office/powerpoint/2010/main" val="1390151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already have given you a little preview of Franklin's beginnings.  They were modest.</a:t>
            </a:r>
          </a:p>
          <a:p>
            <a:br>
              <a:rPr lang="en-US" dirty="0"/>
            </a:br>
            <a:r>
              <a:rPr lang="en-US" dirty="0"/>
              <a:t>Even during these early years, in these unpromising surroundings, Franklin showed flashes of brilliance.  Here's how he tells the story in his autobiography . . .</a:t>
            </a:r>
          </a:p>
          <a:p>
            <a:br>
              <a:rPr lang="en-US" dirty="0"/>
            </a:br>
            <a:endParaRPr lang="en-US" dirty="0"/>
          </a:p>
          <a:p>
            <a:r>
              <a:rPr lang="en-US" sz="1200" kern="1200" dirty="0">
                <a:solidFill>
                  <a:schemeClr val="tx1"/>
                </a:solidFill>
                <a:effectLst/>
                <a:latin typeface="+mn-lt"/>
                <a:ea typeface="+mn-ea"/>
                <a:cs typeface="+mn-cs"/>
              </a:rPr>
              <a:t>"He had some ingenious men among his friends, who </a:t>
            </a:r>
            <a:r>
              <a:rPr lang="en-US" sz="1200" kern="1200" dirty="0" err="1">
                <a:solidFill>
                  <a:schemeClr val="tx1"/>
                </a:solidFill>
                <a:effectLst/>
                <a:latin typeface="+mn-lt"/>
                <a:ea typeface="+mn-ea"/>
                <a:cs typeface="+mn-cs"/>
              </a:rPr>
              <a:t>amus'd</a:t>
            </a:r>
            <a:r>
              <a:rPr lang="en-US" sz="1200" kern="1200" dirty="0">
                <a:solidFill>
                  <a:schemeClr val="tx1"/>
                </a:solidFill>
                <a:effectLst/>
                <a:latin typeface="+mn-lt"/>
                <a:ea typeface="+mn-ea"/>
                <a:cs typeface="+mn-cs"/>
              </a:rPr>
              <a:t> themselves by writing little pieces for this paper, which </a:t>
            </a:r>
            <a:r>
              <a:rPr lang="en-US" sz="1200" kern="1200" dirty="0" err="1">
                <a:solidFill>
                  <a:schemeClr val="tx1"/>
                </a:solidFill>
                <a:effectLst/>
                <a:latin typeface="+mn-lt"/>
                <a:ea typeface="+mn-ea"/>
                <a:cs typeface="+mn-cs"/>
              </a:rPr>
              <a:t>gain'd</a:t>
            </a:r>
            <a:r>
              <a:rPr lang="en-US" sz="1200" kern="1200" dirty="0">
                <a:solidFill>
                  <a:schemeClr val="tx1"/>
                </a:solidFill>
                <a:effectLst/>
                <a:latin typeface="+mn-lt"/>
                <a:ea typeface="+mn-ea"/>
                <a:cs typeface="+mn-cs"/>
              </a:rPr>
              <a:t> it credit and made it more in demand, and these gentlemen often visited us. Hearing their conversations, and their accounts of the approbation their papers were received with, I was excited to try my hand among them; but, being still a boy, and suspecting that my brother would object to printing anything of mine in his paper if he knew it to be mine, I contrived to disguise my hand, and, writing an anonymous paper, I put it in at night under the door of the printing-house. It was found in the morning, and communicated to his writing friends when they </a:t>
            </a:r>
            <a:r>
              <a:rPr lang="en-US" sz="1200" kern="1200" dirty="0" err="1">
                <a:solidFill>
                  <a:schemeClr val="tx1"/>
                </a:solidFill>
                <a:effectLst/>
                <a:latin typeface="+mn-lt"/>
                <a:ea typeface="+mn-ea"/>
                <a:cs typeface="+mn-cs"/>
              </a:rPr>
              <a:t>call'd</a:t>
            </a:r>
            <a:r>
              <a:rPr lang="en-US" sz="1200" kern="1200" dirty="0">
                <a:solidFill>
                  <a:schemeClr val="tx1"/>
                </a:solidFill>
                <a:effectLst/>
                <a:latin typeface="+mn-lt"/>
                <a:ea typeface="+mn-ea"/>
                <a:cs typeface="+mn-cs"/>
              </a:rPr>
              <a:t> in as usual. They read it, commented on it in my hearing, and I had the exquisite pleasure of finding it met with their approbation, and that, in their different guesses at the author, none were named but men of some character among us for learning and ingenuity. I suppose now that I was rather lucky in my judges, and that perhaps they were not really so very good ones as I then </a:t>
            </a:r>
            <a:r>
              <a:rPr lang="en-US" sz="1200" kern="1200" dirty="0" err="1">
                <a:solidFill>
                  <a:schemeClr val="tx1"/>
                </a:solidFill>
                <a:effectLst/>
                <a:latin typeface="+mn-lt"/>
                <a:ea typeface="+mn-ea"/>
                <a:cs typeface="+mn-cs"/>
              </a:rPr>
              <a:t>esteem'd</a:t>
            </a:r>
            <a:r>
              <a:rPr lang="en-US" sz="1200" kern="1200" dirty="0">
                <a:solidFill>
                  <a:schemeClr val="tx1"/>
                </a:solidFill>
                <a:effectLst/>
                <a:latin typeface="+mn-lt"/>
                <a:ea typeface="+mn-ea"/>
                <a:cs typeface="+mn-cs"/>
              </a:rPr>
              <a:t> them."</a:t>
            </a:r>
            <a:endParaRPr lang="en-US" dirty="0"/>
          </a:p>
          <a:p>
            <a:br>
              <a:rPr lang="en-US" dirty="0"/>
            </a:br>
            <a:endParaRPr lang="en-US" dirty="0"/>
          </a:p>
          <a:p>
            <a:r>
              <a:rPr lang="en-US" dirty="0"/>
              <a:t>The "anonymous paper" Franklin refers to here is the first of what became a series known as the "Silence </a:t>
            </a:r>
            <a:r>
              <a:rPr lang="en-US" dirty="0" err="1"/>
              <a:t>Dogood</a:t>
            </a:r>
            <a:r>
              <a:rPr lang="en-US" dirty="0"/>
              <a:t>" papers, more than a dozen satirical essays supposedly written by a highly opinionated widow many years older than Franklin.  </a:t>
            </a:r>
          </a:p>
          <a:p>
            <a:br>
              <a:rPr lang="en-US" dirty="0"/>
            </a:br>
            <a:r>
              <a:rPr lang="en-US" dirty="0"/>
              <a:t>Not bad for a </a:t>
            </a:r>
            <a:r>
              <a:rPr lang="en-US" dirty="0">
                <a:effectLst/>
              </a:rPr>
              <a:t>16</a:t>
            </a:r>
            <a:r>
              <a:rPr lang="en-US" dirty="0"/>
              <a:t>-year-old, huh?  By the way, if any of you are editors like me, you can put away your red pens.  Capitalizing nouns was common then (as it still is in German).  Spelling conventions, furthermore, were different, and dictionaries were not widely available.  (Noah Webster would not produce his first dictionary for another 80 years or so.)</a:t>
            </a:r>
          </a:p>
          <a:p>
            <a:endParaRPr lang="en-US" dirty="0"/>
          </a:p>
          <a:p>
            <a:r>
              <a:rPr lang="en-US" dirty="0"/>
              <a:t>Despite this precocious ability (or perhaps partly because of it), James did not always embrace his star writer.</a:t>
            </a:r>
          </a:p>
          <a:p>
            <a:br>
              <a:rPr lang="en-US" dirty="0"/>
            </a:br>
            <a:r>
              <a:rPr lang="en-US" dirty="0"/>
              <a:t>Some of t</a:t>
            </a:r>
            <a:r>
              <a:rPr lang="en-US" sz="1200" kern="1200" dirty="0">
                <a:solidFill>
                  <a:schemeClr val="tx1"/>
                </a:solidFill>
                <a:effectLst/>
                <a:latin typeface="+mn-lt"/>
                <a:ea typeface="+mn-ea"/>
                <a:cs typeface="+mn-cs"/>
              </a:rPr>
              <a:t>he excerpts here all come from Franklin's wonderful autobiography, which we will examine more closely in a few minutes, but let me just pause here to draw your attention to a fascinating and delightful aspect of it.  Note that reference to "errata."  The Latin word </a:t>
            </a:r>
            <a:r>
              <a:rPr lang="en-US" sz="1200" i="1" kern="1200" dirty="0">
                <a:solidFill>
                  <a:schemeClr val="tx1"/>
                </a:solidFill>
                <a:effectLst/>
                <a:latin typeface="+mn-lt"/>
                <a:ea typeface="+mn-ea"/>
                <a:cs typeface="+mn-cs"/>
              </a:rPr>
              <a:t>erratum</a:t>
            </a:r>
            <a:r>
              <a:rPr lang="en-US" sz="1200" kern="1200" dirty="0">
                <a:solidFill>
                  <a:schemeClr val="tx1"/>
                </a:solidFill>
                <a:effectLst/>
                <a:latin typeface="+mn-lt"/>
                <a:ea typeface="+mn-ea"/>
                <a:cs typeface="+mn-cs"/>
              </a:rPr>
              <a:t> (plural: </a:t>
            </a:r>
            <a:r>
              <a:rPr lang="en-US" sz="1200" i="1" kern="1200" dirty="0">
                <a:solidFill>
                  <a:schemeClr val="tx1"/>
                </a:solidFill>
                <a:effectLst/>
                <a:latin typeface="+mn-lt"/>
                <a:ea typeface="+mn-ea"/>
                <a:cs typeface="+mn-cs"/>
              </a:rPr>
              <a:t>errata</a:t>
            </a:r>
            <a:r>
              <a:rPr lang="en-US" sz="1200" kern="1200" dirty="0">
                <a:solidFill>
                  <a:schemeClr val="tx1"/>
                </a:solidFill>
                <a:effectLst/>
                <a:latin typeface="+mn-lt"/>
                <a:ea typeface="+mn-ea"/>
                <a:cs typeface="+mn-cs"/>
              </a:rPr>
              <a:t>) was used in printing circles to refer to a mistake in a printed work.  In his autobiography, Franklin imagined his life as a book--natural for someone who so closely identified with his trade--and referred to mistakes he made throughout his life as "Errata."  That's a charming little detail, I suppose, but what is really notable is the perspective that allows Franklin to examine his life in this way.  Franklin wrote this account of his teen-age years some 50 years later in 1771, when he was 65 years old.  He has much more experience, including the experience of raising a son of his own.  I fell in love with Franklin's autobiography when I first read it in my 20s, but I appreciate it even more in my 50s because I, too, have more experience.  My wife and I have raised two teenagers.  Many of you, I suspect, are in similar situations.  This kind of perspective not only allows us to commiserate with Franklin, but also to see our own youths in new, more perceptive ways.</a:t>
            </a:r>
          </a:p>
          <a:p>
            <a:endParaRPr lang="en-US" sz="1200" kern="1200" dirty="0">
              <a:solidFill>
                <a:schemeClr val="tx1"/>
              </a:solidFill>
              <a:effectLst/>
              <a:latin typeface="+mn-lt"/>
              <a:ea typeface="+mn-ea"/>
              <a:cs typeface="+mn-cs"/>
            </a:endParaRPr>
          </a:p>
          <a:p>
            <a:r>
              <a:rPr lang="en-US" dirty="0"/>
              <a:t>To return to our story of Franklin's eventful and auspicious youth, Franklin was through with his brother, but James discouraged his fellow printers from hiring his brother, so Franklin could not depend on finding a position in Boston. Besides, as he explained in his autobiography, ". . . </a:t>
            </a:r>
            <a:r>
              <a:rPr lang="en-US" sz="1200" kern="1200" dirty="0">
                <a:solidFill>
                  <a:schemeClr val="tx1"/>
                </a:solidFill>
                <a:effectLst/>
                <a:latin typeface="+mn-lt"/>
                <a:ea typeface="+mn-ea"/>
                <a:cs typeface="+mn-cs"/>
              </a:rPr>
              <a:t>my indiscreet disputations about religion began to make me pointed at with horror by good people as an infidel or atheist."  Boston was not a conducive environment for critics of organized religion, as James himself knew all too well.</a:t>
            </a:r>
            <a:endParaRPr lang="en-US" dirty="0"/>
          </a:p>
          <a:p>
            <a:r>
              <a:rPr lang="en-US" sz="1200" kern="1200" dirty="0">
                <a:solidFill>
                  <a:schemeClr val="tx1"/>
                </a:solidFill>
                <a:effectLst/>
                <a:latin typeface="+mn-lt"/>
                <a:ea typeface="+mn-ea"/>
                <a:cs typeface="+mn-cs"/>
              </a:rPr>
              <a:t>These circumstances conspired to create one of those historic events that seem to be driven by God or fate.  Franklin decided to leave Boston and strike out on his own.</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FF6A1B0-93AA-C34F-8462-FB907383A4D7}" type="slidenum">
              <a:rPr lang="en-US" smtClean="0"/>
              <a:t>8</a:t>
            </a:fld>
            <a:endParaRPr lang="en-US"/>
          </a:p>
        </p:txBody>
      </p:sp>
    </p:spTree>
    <p:extLst>
      <p:ext uri="{BB962C8B-B14F-4D97-AF65-F5344CB8AC3E}">
        <p14:creationId xmlns:p14="http://schemas.microsoft.com/office/powerpoint/2010/main" val="758007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1723, without telling his brother or father (or perhaps any other member of his family), he boarded a ship for New York.  Finding no work there, he wound up in Philadelphia, where he eventually found work with an eccentric printer named Samuel </a:t>
            </a:r>
            <a:r>
              <a:rPr lang="en-US" sz="1200" kern="1200" dirty="0" err="1">
                <a:solidFill>
                  <a:schemeClr val="tx1"/>
                </a:solidFill>
                <a:effectLst/>
                <a:latin typeface="+mn-lt"/>
                <a:ea typeface="+mn-ea"/>
                <a:cs typeface="+mn-cs"/>
              </a:rPr>
              <a:t>Keimer</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Keimer</a:t>
            </a:r>
            <a:r>
              <a:rPr lang="en-US" sz="1200" b="0" i="0" u="none" strike="noStrike" kern="1200" dirty="0">
                <a:solidFill>
                  <a:schemeClr val="tx1"/>
                </a:solidFill>
                <a:effectLst/>
                <a:latin typeface="+mn-lt"/>
                <a:ea typeface="+mn-ea"/>
                <a:cs typeface="+mn-cs"/>
              </a:rPr>
              <a:t> wore his beard at full length, because somewhere in the Mosaic law it is said, "</a:t>
            </a:r>
            <a:r>
              <a:rPr lang="en-US" sz="1200" b="0" i="1" u="none" strike="noStrike" kern="1200" dirty="0">
                <a:solidFill>
                  <a:schemeClr val="tx1"/>
                </a:solidFill>
                <a:effectLst/>
                <a:latin typeface="+mn-lt"/>
                <a:ea typeface="+mn-ea"/>
                <a:cs typeface="+mn-cs"/>
              </a:rPr>
              <a:t>Thou shalt not mar the corners of thy beard</a:t>
            </a:r>
            <a:r>
              <a:rPr lang="en-US" sz="1200" b="0" i="0" u="none" strike="noStrike" kern="1200" dirty="0">
                <a:solidFill>
                  <a:schemeClr val="tx1"/>
                </a:solidFill>
                <a:effectLst/>
                <a:latin typeface="+mn-lt"/>
                <a:ea typeface="+mn-ea"/>
                <a:cs typeface="+mn-cs"/>
              </a:rPr>
              <a:t>." He likewise kept the Seventh day, Sabbath; and these two points were essentials with him. I </a:t>
            </a:r>
            <a:r>
              <a:rPr lang="en-US" sz="1200" b="0" i="0" u="none" strike="noStrike" kern="1200" dirty="0" err="1">
                <a:solidFill>
                  <a:schemeClr val="tx1"/>
                </a:solidFill>
                <a:effectLst/>
                <a:latin typeface="+mn-lt"/>
                <a:ea typeface="+mn-ea"/>
                <a:cs typeface="+mn-cs"/>
              </a:rPr>
              <a:t>dislik'd</a:t>
            </a:r>
            <a:r>
              <a:rPr lang="en-US" sz="1200" b="0" i="0" u="none" strike="noStrike" kern="1200" dirty="0">
                <a:solidFill>
                  <a:schemeClr val="tx1"/>
                </a:solidFill>
                <a:effectLst/>
                <a:latin typeface="+mn-lt"/>
                <a:ea typeface="+mn-ea"/>
                <a:cs typeface="+mn-cs"/>
              </a:rPr>
              <a:t> both; but agreed to admit them upon condition of his adopting the doctrine of using no animal food. "I doubt," said he, "my constitution will not bear that." I </a:t>
            </a:r>
            <a:r>
              <a:rPr lang="en-US" sz="1200" b="0" i="0" u="none" strike="noStrike" kern="1200" dirty="0" err="1">
                <a:solidFill>
                  <a:schemeClr val="tx1"/>
                </a:solidFill>
                <a:effectLst/>
                <a:latin typeface="+mn-lt"/>
                <a:ea typeface="+mn-ea"/>
                <a:cs typeface="+mn-cs"/>
              </a:rPr>
              <a:t>assur'd</a:t>
            </a:r>
            <a:r>
              <a:rPr lang="en-US" sz="1200" b="0" i="0" u="none" strike="noStrike" kern="1200" dirty="0">
                <a:solidFill>
                  <a:schemeClr val="tx1"/>
                </a:solidFill>
                <a:effectLst/>
                <a:latin typeface="+mn-lt"/>
                <a:ea typeface="+mn-ea"/>
                <a:cs typeface="+mn-cs"/>
              </a:rPr>
              <a:t> him it would, and that he would be the better for it. He was usually a great glutton, and I promised myself some diversion in half starving him.”</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“Watts, after some weeks, desiring to have me in the composing-room,</a:t>
            </a:r>
            <a:r>
              <a:rPr lang="en-US" sz="1200" b="0" i="0" kern="1200" baseline="30000" dirty="0">
                <a:solidFill>
                  <a:schemeClr val="tx1"/>
                </a:solidFill>
                <a:effectLst/>
                <a:latin typeface="+mn-lt"/>
                <a:ea typeface="+mn-ea"/>
                <a:cs typeface="+mn-cs"/>
                <a:hlinkClick r:id="rId3"/>
              </a:rPr>
              <a:t>[43]</a:t>
            </a:r>
            <a:r>
              <a:rPr lang="en-US" sz="1200" b="0" i="0" u="none" strike="noStrike" kern="1200" dirty="0">
                <a:solidFill>
                  <a:schemeClr val="tx1"/>
                </a:solidFill>
                <a:effectLst/>
                <a:latin typeface="+mn-lt"/>
                <a:ea typeface="+mn-ea"/>
                <a:cs typeface="+mn-cs"/>
              </a:rPr>
              <a:t> I left the pressmen; a new bien </a:t>
            </a:r>
            <a:r>
              <a:rPr lang="en-US" sz="1200" b="0" i="0" u="none" strike="noStrike" kern="1200" dirty="0" err="1">
                <a:solidFill>
                  <a:schemeClr val="tx1"/>
                </a:solidFill>
                <a:effectLst/>
                <a:latin typeface="+mn-lt"/>
                <a:ea typeface="+mn-ea"/>
                <a:cs typeface="+mn-cs"/>
              </a:rPr>
              <a:t>venu</a:t>
            </a:r>
            <a:r>
              <a:rPr lang="en-US" sz="1200" b="0" i="0" u="none" strike="noStrike" kern="1200" dirty="0">
                <a:solidFill>
                  <a:schemeClr val="tx1"/>
                </a:solidFill>
                <a:effectLst/>
                <a:latin typeface="+mn-lt"/>
                <a:ea typeface="+mn-ea"/>
                <a:cs typeface="+mn-cs"/>
              </a:rPr>
              <a:t> or sum for drink, being five shillings, was demanded of me by the compositors. I thought it an imposition, as I had paid below; the master thought so too, and forbade my paying it. I stood out two or three weeks, was accordingly considered as an excommunicate, and had so many little pieces of private mischief done me, by mixing my sorts, transposing my pages, breaking my matter, etc., etc., if I were ever so little out of the room, and all ascribed to the </a:t>
            </a:r>
            <a:r>
              <a:rPr lang="en-US" sz="1200" b="0" i="0" u="none" strike="noStrike" kern="1200" dirty="0" err="1">
                <a:solidFill>
                  <a:schemeClr val="tx1"/>
                </a:solidFill>
                <a:effectLst/>
                <a:latin typeface="+mn-lt"/>
                <a:ea typeface="+mn-ea"/>
                <a:cs typeface="+mn-cs"/>
              </a:rPr>
              <a:t>chappel</a:t>
            </a:r>
            <a:r>
              <a:rPr lang="en-US" sz="1200" b="0" i="0" u="none" strike="noStrike" kern="1200" dirty="0">
                <a:solidFill>
                  <a:schemeClr val="tx1"/>
                </a:solidFill>
                <a:effectLst/>
                <a:latin typeface="+mn-lt"/>
                <a:ea typeface="+mn-ea"/>
                <a:cs typeface="+mn-cs"/>
              </a:rPr>
              <a:t> ghost, which they said ever haunted those not regularly admitted, that, notwithstanding the master's protection, I found myself </a:t>
            </a:r>
            <a:r>
              <a:rPr lang="en-US" sz="1200" b="0" i="0" u="none" strike="noStrike" kern="1200" dirty="0" err="1">
                <a:solidFill>
                  <a:schemeClr val="tx1"/>
                </a:solidFill>
                <a:effectLst/>
                <a:latin typeface="+mn-lt"/>
                <a:ea typeface="+mn-ea"/>
                <a:cs typeface="+mn-cs"/>
              </a:rPr>
              <a:t>oblig'd</a:t>
            </a:r>
            <a:r>
              <a:rPr lang="en-US" sz="1200" b="0" i="0" u="none" strike="noStrike" kern="1200" dirty="0">
                <a:solidFill>
                  <a:schemeClr val="tx1"/>
                </a:solidFill>
                <a:effectLst/>
                <a:latin typeface="+mn-lt"/>
                <a:ea typeface="+mn-ea"/>
                <a:cs typeface="+mn-cs"/>
              </a:rPr>
              <a:t> to comply and pay the money, </a:t>
            </a:r>
            <a:r>
              <a:rPr lang="en-US" sz="1200" b="0" i="0" u="none" strike="noStrike" kern="1200" dirty="0" err="1">
                <a:solidFill>
                  <a:schemeClr val="tx1"/>
                </a:solidFill>
                <a:effectLst/>
                <a:latin typeface="+mn-lt"/>
                <a:ea typeface="+mn-ea"/>
                <a:cs typeface="+mn-cs"/>
              </a:rPr>
              <a:t>convinc'd</a:t>
            </a:r>
            <a:r>
              <a:rPr lang="en-US" sz="1200" b="0" i="0" u="none" strike="noStrike" kern="1200" dirty="0">
                <a:solidFill>
                  <a:schemeClr val="tx1"/>
                </a:solidFill>
                <a:effectLst/>
                <a:latin typeface="+mn-lt"/>
                <a:ea typeface="+mn-ea"/>
                <a:cs typeface="+mn-cs"/>
              </a:rPr>
              <a:t> of the folly of being on ill terms with those one is to live with continually.”</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F6A1B0-93AA-C34F-8462-FB907383A4D7}" type="slidenum">
              <a:rPr lang="en-US" smtClean="0"/>
              <a:t>9</a:t>
            </a:fld>
            <a:endParaRPr lang="en-US"/>
          </a:p>
        </p:txBody>
      </p:sp>
    </p:spTree>
    <p:extLst>
      <p:ext uri="{BB962C8B-B14F-4D97-AF65-F5344CB8AC3E}">
        <p14:creationId xmlns:p14="http://schemas.microsoft.com/office/powerpoint/2010/main" val="3839983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D23D9-0012-4041-B545-8089A57610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E5D8037-D829-014A-977A-971A58560D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BC215A-CBCB-B24E-94D8-48D131990985}"/>
              </a:ext>
            </a:extLst>
          </p:cNvPr>
          <p:cNvSpPr>
            <a:spLocks noGrp="1"/>
          </p:cNvSpPr>
          <p:nvPr>
            <p:ph type="dt" sz="half" idx="10"/>
          </p:nvPr>
        </p:nvSpPr>
        <p:spPr/>
        <p:txBody>
          <a:bodyPr/>
          <a:lstStyle/>
          <a:p>
            <a:fld id="{051C3160-F20F-3447-BFBA-F9A2266205B6}" type="datetimeFigureOut">
              <a:rPr lang="en-US" smtClean="0"/>
              <a:t>1/20/22</a:t>
            </a:fld>
            <a:endParaRPr lang="en-US"/>
          </a:p>
        </p:txBody>
      </p:sp>
      <p:sp>
        <p:nvSpPr>
          <p:cNvPr id="5" name="Footer Placeholder 4">
            <a:extLst>
              <a:ext uri="{FF2B5EF4-FFF2-40B4-BE49-F238E27FC236}">
                <a16:creationId xmlns:a16="http://schemas.microsoft.com/office/drawing/2014/main" id="{EEE8FAFA-E8FE-CD41-B44C-801D547FC1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65BD82-B978-8148-A901-C1FD8780D039}"/>
              </a:ext>
            </a:extLst>
          </p:cNvPr>
          <p:cNvSpPr>
            <a:spLocks noGrp="1"/>
          </p:cNvSpPr>
          <p:nvPr>
            <p:ph type="sldNum" sz="quarter" idx="12"/>
          </p:nvPr>
        </p:nvSpPr>
        <p:spPr/>
        <p:txBody>
          <a:bodyPr/>
          <a:lstStyle/>
          <a:p>
            <a:fld id="{A4E1A1B2-3545-9D44-BB28-D7B8AABCD61B}" type="slidenum">
              <a:rPr lang="en-US" smtClean="0"/>
              <a:t>‹#›</a:t>
            </a:fld>
            <a:endParaRPr lang="en-US"/>
          </a:p>
        </p:txBody>
      </p:sp>
    </p:spTree>
    <p:extLst>
      <p:ext uri="{BB962C8B-B14F-4D97-AF65-F5344CB8AC3E}">
        <p14:creationId xmlns:p14="http://schemas.microsoft.com/office/powerpoint/2010/main" val="392558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0DCC0-4602-8941-B1CE-A09A30C9F7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B9CA41-F7F8-8C46-89F9-04630F0D2B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273A59-07A3-7641-A679-62B746FC1EE8}"/>
              </a:ext>
            </a:extLst>
          </p:cNvPr>
          <p:cNvSpPr>
            <a:spLocks noGrp="1"/>
          </p:cNvSpPr>
          <p:nvPr>
            <p:ph type="dt" sz="half" idx="10"/>
          </p:nvPr>
        </p:nvSpPr>
        <p:spPr/>
        <p:txBody>
          <a:bodyPr/>
          <a:lstStyle/>
          <a:p>
            <a:fld id="{051C3160-F20F-3447-BFBA-F9A2266205B6}" type="datetimeFigureOut">
              <a:rPr lang="en-US" smtClean="0"/>
              <a:t>1/20/22</a:t>
            </a:fld>
            <a:endParaRPr lang="en-US"/>
          </a:p>
        </p:txBody>
      </p:sp>
      <p:sp>
        <p:nvSpPr>
          <p:cNvPr id="5" name="Footer Placeholder 4">
            <a:extLst>
              <a:ext uri="{FF2B5EF4-FFF2-40B4-BE49-F238E27FC236}">
                <a16:creationId xmlns:a16="http://schemas.microsoft.com/office/drawing/2014/main" id="{C3C28274-B82B-814B-94D2-788E8757D7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DCD782-039B-DC47-A7EC-113C520BD4F0}"/>
              </a:ext>
            </a:extLst>
          </p:cNvPr>
          <p:cNvSpPr>
            <a:spLocks noGrp="1"/>
          </p:cNvSpPr>
          <p:nvPr>
            <p:ph type="sldNum" sz="quarter" idx="12"/>
          </p:nvPr>
        </p:nvSpPr>
        <p:spPr/>
        <p:txBody>
          <a:bodyPr/>
          <a:lstStyle/>
          <a:p>
            <a:fld id="{A4E1A1B2-3545-9D44-BB28-D7B8AABCD61B}" type="slidenum">
              <a:rPr lang="en-US" smtClean="0"/>
              <a:t>‹#›</a:t>
            </a:fld>
            <a:endParaRPr lang="en-US"/>
          </a:p>
        </p:txBody>
      </p:sp>
    </p:spTree>
    <p:extLst>
      <p:ext uri="{BB962C8B-B14F-4D97-AF65-F5344CB8AC3E}">
        <p14:creationId xmlns:p14="http://schemas.microsoft.com/office/powerpoint/2010/main" val="2404487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F6A691-E64B-CD48-8065-2EE2F10A54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270A0DB-959B-BE45-8905-C68BC59704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A0C123-98FC-F344-8940-0854EC6DF4E8}"/>
              </a:ext>
            </a:extLst>
          </p:cNvPr>
          <p:cNvSpPr>
            <a:spLocks noGrp="1"/>
          </p:cNvSpPr>
          <p:nvPr>
            <p:ph type="dt" sz="half" idx="10"/>
          </p:nvPr>
        </p:nvSpPr>
        <p:spPr/>
        <p:txBody>
          <a:bodyPr/>
          <a:lstStyle/>
          <a:p>
            <a:fld id="{051C3160-F20F-3447-BFBA-F9A2266205B6}" type="datetimeFigureOut">
              <a:rPr lang="en-US" smtClean="0"/>
              <a:t>1/20/22</a:t>
            </a:fld>
            <a:endParaRPr lang="en-US"/>
          </a:p>
        </p:txBody>
      </p:sp>
      <p:sp>
        <p:nvSpPr>
          <p:cNvPr id="5" name="Footer Placeholder 4">
            <a:extLst>
              <a:ext uri="{FF2B5EF4-FFF2-40B4-BE49-F238E27FC236}">
                <a16:creationId xmlns:a16="http://schemas.microsoft.com/office/drawing/2014/main" id="{6919CDBD-A8AB-AA43-8FF3-A4CD2F7AF6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40653A-9D66-684D-BE90-E1048DE4B603}"/>
              </a:ext>
            </a:extLst>
          </p:cNvPr>
          <p:cNvSpPr>
            <a:spLocks noGrp="1"/>
          </p:cNvSpPr>
          <p:nvPr>
            <p:ph type="sldNum" sz="quarter" idx="12"/>
          </p:nvPr>
        </p:nvSpPr>
        <p:spPr/>
        <p:txBody>
          <a:bodyPr/>
          <a:lstStyle/>
          <a:p>
            <a:fld id="{A4E1A1B2-3545-9D44-BB28-D7B8AABCD61B}" type="slidenum">
              <a:rPr lang="en-US" smtClean="0"/>
              <a:t>‹#›</a:t>
            </a:fld>
            <a:endParaRPr lang="en-US"/>
          </a:p>
        </p:txBody>
      </p:sp>
    </p:spTree>
    <p:extLst>
      <p:ext uri="{BB962C8B-B14F-4D97-AF65-F5344CB8AC3E}">
        <p14:creationId xmlns:p14="http://schemas.microsoft.com/office/powerpoint/2010/main" val="2218672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F930A-D757-E84D-9EF0-3134891A3B77}"/>
              </a:ext>
            </a:extLst>
          </p:cNvPr>
          <p:cNvSpPr>
            <a:spLocks noGrp="1"/>
          </p:cNvSpPr>
          <p:nvPr>
            <p:ph type="title"/>
          </p:nvPr>
        </p:nvSpPr>
        <p:spPr/>
        <p:txBody>
          <a:bodyPr/>
          <a:lstStyle>
            <a:lvl1pPr>
              <a:defRPr>
                <a:solidFill>
                  <a:schemeClr val="accent4">
                    <a:lumMod val="20000"/>
                    <a:lumOff val="80000"/>
                  </a:schemeClr>
                </a:solidFill>
                <a:latin typeface="Big Caslon Medium" panose="02000603090000020003" pitchFamily="2" charset="-79"/>
                <a:cs typeface="Big Caslon Medium" panose="02000603090000020003" pitchFamily="2" charset="-79"/>
              </a:defRPr>
            </a:lvl1pPr>
          </a:lstStyle>
          <a:p>
            <a:r>
              <a:rPr lang="en-US" dirty="0"/>
              <a:t>Click to edit Master title style</a:t>
            </a:r>
          </a:p>
        </p:txBody>
      </p:sp>
      <p:sp>
        <p:nvSpPr>
          <p:cNvPr id="3" name="Content Placeholder 2">
            <a:extLst>
              <a:ext uri="{FF2B5EF4-FFF2-40B4-BE49-F238E27FC236}">
                <a16:creationId xmlns:a16="http://schemas.microsoft.com/office/drawing/2014/main" id="{B93560CD-6395-6E40-9F81-579C5E642A73}"/>
              </a:ext>
            </a:extLst>
          </p:cNvPr>
          <p:cNvSpPr>
            <a:spLocks noGrp="1"/>
          </p:cNvSpPr>
          <p:nvPr>
            <p:ph idx="1"/>
          </p:nvPr>
        </p:nvSpPr>
        <p:spPr/>
        <p:txBody>
          <a:bodyPr/>
          <a:lstStyle>
            <a:lvl1pPr>
              <a:defRPr>
                <a:solidFill>
                  <a:schemeClr val="accent4">
                    <a:lumMod val="20000"/>
                    <a:lumOff val="80000"/>
                  </a:schemeClr>
                </a:solidFill>
                <a:latin typeface="Big Caslon Medium" panose="02000603090000020003" pitchFamily="2" charset="-79"/>
                <a:cs typeface="Big Caslon Medium" panose="02000603090000020003" pitchFamily="2" charset="-79"/>
              </a:defRPr>
            </a:lvl1pPr>
            <a:lvl2pPr>
              <a:defRPr>
                <a:solidFill>
                  <a:schemeClr val="accent4">
                    <a:lumMod val="20000"/>
                    <a:lumOff val="80000"/>
                  </a:schemeClr>
                </a:solidFill>
                <a:latin typeface="Big Caslon Medium" panose="02000603090000020003" pitchFamily="2" charset="-79"/>
                <a:cs typeface="Big Caslon Medium" panose="02000603090000020003" pitchFamily="2" charset="-79"/>
              </a:defRPr>
            </a:lvl2pPr>
            <a:lvl3pPr>
              <a:defRPr>
                <a:solidFill>
                  <a:schemeClr val="accent4">
                    <a:lumMod val="20000"/>
                    <a:lumOff val="80000"/>
                  </a:schemeClr>
                </a:solidFill>
                <a:latin typeface="Big Caslon Medium" panose="02000603090000020003" pitchFamily="2" charset="-79"/>
                <a:cs typeface="Big Caslon Medium" panose="02000603090000020003" pitchFamily="2" charset="-79"/>
              </a:defRPr>
            </a:lvl3pPr>
            <a:lvl4pPr>
              <a:defRPr>
                <a:solidFill>
                  <a:schemeClr val="accent4">
                    <a:lumMod val="20000"/>
                    <a:lumOff val="80000"/>
                  </a:schemeClr>
                </a:solidFill>
                <a:latin typeface="Big Caslon Medium" panose="02000603090000020003" pitchFamily="2" charset="-79"/>
                <a:cs typeface="Big Caslon Medium" panose="02000603090000020003" pitchFamily="2" charset="-79"/>
              </a:defRPr>
            </a:lvl4pPr>
            <a:lvl5pPr>
              <a:defRPr>
                <a:solidFill>
                  <a:schemeClr val="accent4">
                    <a:lumMod val="20000"/>
                    <a:lumOff val="80000"/>
                  </a:schemeClr>
                </a:solidFill>
                <a:latin typeface="Big Caslon Medium" panose="02000603090000020003" pitchFamily="2" charset="-79"/>
                <a:cs typeface="Big Caslon Medium" panose="02000603090000020003" pitchFamily="2" charset="-79"/>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719E69C-A4E1-5245-B679-55608CB75D0C}"/>
              </a:ext>
            </a:extLst>
          </p:cNvPr>
          <p:cNvSpPr>
            <a:spLocks noGrp="1"/>
          </p:cNvSpPr>
          <p:nvPr>
            <p:ph type="dt" sz="half" idx="10"/>
          </p:nvPr>
        </p:nvSpPr>
        <p:spPr/>
        <p:txBody>
          <a:bodyPr/>
          <a:lstStyle/>
          <a:p>
            <a:fld id="{051C3160-F20F-3447-BFBA-F9A2266205B6}" type="datetimeFigureOut">
              <a:rPr lang="en-US" smtClean="0"/>
              <a:t>1/20/22</a:t>
            </a:fld>
            <a:endParaRPr lang="en-US"/>
          </a:p>
        </p:txBody>
      </p:sp>
      <p:sp>
        <p:nvSpPr>
          <p:cNvPr id="5" name="Footer Placeholder 4">
            <a:extLst>
              <a:ext uri="{FF2B5EF4-FFF2-40B4-BE49-F238E27FC236}">
                <a16:creationId xmlns:a16="http://schemas.microsoft.com/office/drawing/2014/main" id="{8B15AA14-ABA6-9B45-9959-27FE40784E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E0B65B-9557-8D44-99BE-A5E019FD880A}"/>
              </a:ext>
            </a:extLst>
          </p:cNvPr>
          <p:cNvSpPr>
            <a:spLocks noGrp="1"/>
          </p:cNvSpPr>
          <p:nvPr>
            <p:ph type="sldNum" sz="quarter" idx="12"/>
          </p:nvPr>
        </p:nvSpPr>
        <p:spPr/>
        <p:txBody>
          <a:bodyPr/>
          <a:lstStyle/>
          <a:p>
            <a:fld id="{A4E1A1B2-3545-9D44-BB28-D7B8AABCD61B}" type="slidenum">
              <a:rPr lang="en-US" smtClean="0"/>
              <a:t>‹#›</a:t>
            </a:fld>
            <a:endParaRPr lang="en-US"/>
          </a:p>
        </p:txBody>
      </p:sp>
    </p:spTree>
    <p:extLst>
      <p:ext uri="{BB962C8B-B14F-4D97-AF65-F5344CB8AC3E}">
        <p14:creationId xmlns:p14="http://schemas.microsoft.com/office/powerpoint/2010/main" val="4138274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85D3F-ADFC-B94C-B52F-DAC78FA563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520BB9-1332-1D42-BE5D-26D2EE6435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181562-60DA-C243-9397-75E46BE05273}"/>
              </a:ext>
            </a:extLst>
          </p:cNvPr>
          <p:cNvSpPr>
            <a:spLocks noGrp="1"/>
          </p:cNvSpPr>
          <p:nvPr>
            <p:ph type="dt" sz="half" idx="10"/>
          </p:nvPr>
        </p:nvSpPr>
        <p:spPr/>
        <p:txBody>
          <a:bodyPr/>
          <a:lstStyle/>
          <a:p>
            <a:fld id="{051C3160-F20F-3447-BFBA-F9A2266205B6}" type="datetimeFigureOut">
              <a:rPr lang="en-US" smtClean="0"/>
              <a:t>1/20/22</a:t>
            </a:fld>
            <a:endParaRPr lang="en-US"/>
          </a:p>
        </p:txBody>
      </p:sp>
      <p:sp>
        <p:nvSpPr>
          <p:cNvPr id="5" name="Footer Placeholder 4">
            <a:extLst>
              <a:ext uri="{FF2B5EF4-FFF2-40B4-BE49-F238E27FC236}">
                <a16:creationId xmlns:a16="http://schemas.microsoft.com/office/drawing/2014/main" id="{84579B44-9A2A-F34D-8521-6C73FC91E9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D5387D-A3AD-9D4F-B48D-35FC63826C74}"/>
              </a:ext>
            </a:extLst>
          </p:cNvPr>
          <p:cNvSpPr>
            <a:spLocks noGrp="1"/>
          </p:cNvSpPr>
          <p:nvPr>
            <p:ph type="sldNum" sz="quarter" idx="12"/>
          </p:nvPr>
        </p:nvSpPr>
        <p:spPr/>
        <p:txBody>
          <a:bodyPr/>
          <a:lstStyle/>
          <a:p>
            <a:fld id="{A4E1A1B2-3545-9D44-BB28-D7B8AABCD61B}" type="slidenum">
              <a:rPr lang="en-US" smtClean="0"/>
              <a:t>‹#›</a:t>
            </a:fld>
            <a:endParaRPr lang="en-US"/>
          </a:p>
        </p:txBody>
      </p:sp>
    </p:spTree>
    <p:extLst>
      <p:ext uri="{BB962C8B-B14F-4D97-AF65-F5344CB8AC3E}">
        <p14:creationId xmlns:p14="http://schemas.microsoft.com/office/powerpoint/2010/main" val="1653453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1F99A-53D0-C144-BE73-97C7213C66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7B2F89-32F4-1F45-84D5-C121D0E31D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51D01A-7CCD-3347-8321-D8A1C01A65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F8DB05-520E-1443-B288-1CACD40811B2}"/>
              </a:ext>
            </a:extLst>
          </p:cNvPr>
          <p:cNvSpPr>
            <a:spLocks noGrp="1"/>
          </p:cNvSpPr>
          <p:nvPr>
            <p:ph type="dt" sz="half" idx="10"/>
          </p:nvPr>
        </p:nvSpPr>
        <p:spPr/>
        <p:txBody>
          <a:bodyPr/>
          <a:lstStyle/>
          <a:p>
            <a:fld id="{051C3160-F20F-3447-BFBA-F9A2266205B6}" type="datetimeFigureOut">
              <a:rPr lang="en-US" smtClean="0"/>
              <a:t>1/20/22</a:t>
            </a:fld>
            <a:endParaRPr lang="en-US"/>
          </a:p>
        </p:txBody>
      </p:sp>
      <p:sp>
        <p:nvSpPr>
          <p:cNvPr id="6" name="Footer Placeholder 5">
            <a:extLst>
              <a:ext uri="{FF2B5EF4-FFF2-40B4-BE49-F238E27FC236}">
                <a16:creationId xmlns:a16="http://schemas.microsoft.com/office/drawing/2014/main" id="{76D0D00D-CBC7-BC4F-B957-E5195AEA41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494582-2275-E844-985C-48719535C591}"/>
              </a:ext>
            </a:extLst>
          </p:cNvPr>
          <p:cNvSpPr>
            <a:spLocks noGrp="1"/>
          </p:cNvSpPr>
          <p:nvPr>
            <p:ph type="sldNum" sz="quarter" idx="12"/>
          </p:nvPr>
        </p:nvSpPr>
        <p:spPr/>
        <p:txBody>
          <a:bodyPr/>
          <a:lstStyle/>
          <a:p>
            <a:fld id="{A4E1A1B2-3545-9D44-BB28-D7B8AABCD61B}" type="slidenum">
              <a:rPr lang="en-US" smtClean="0"/>
              <a:t>‹#›</a:t>
            </a:fld>
            <a:endParaRPr lang="en-US"/>
          </a:p>
        </p:txBody>
      </p:sp>
    </p:spTree>
    <p:extLst>
      <p:ext uri="{BB962C8B-B14F-4D97-AF65-F5344CB8AC3E}">
        <p14:creationId xmlns:p14="http://schemas.microsoft.com/office/powerpoint/2010/main" val="531823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D903F-A90C-5D4E-97E6-4A35292E21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4E46EC-B76D-304E-83BB-0AF6F3B602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3069D-3283-944B-9B81-4C29A32690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736050-1802-9648-BA89-C053C7B7F6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FC5277-64E5-3E41-9246-0C72F6CB0E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3FF65B-2C06-3A4D-A504-402683EDE7F1}"/>
              </a:ext>
            </a:extLst>
          </p:cNvPr>
          <p:cNvSpPr>
            <a:spLocks noGrp="1"/>
          </p:cNvSpPr>
          <p:nvPr>
            <p:ph type="dt" sz="half" idx="10"/>
          </p:nvPr>
        </p:nvSpPr>
        <p:spPr/>
        <p:txBody>
          <a:bodyPr/>
          <a:lstStyle/>
          <a:p>
            <a:fld id="{051C3160-F20F-3447-BFBA-F9A2266205B6}" type="datetimeFigureOut">
              <a:rPr lang="en-US" smtClean="0"/>
              <a:t>1/20/22</a:t>
            </a:fld>
            <a:endParaRPr lang="en-US"/>
          </a:p>
        </p:txBody>
      </p:sp>
      <p:sp>
        <p:nvSpPr>
          <p:cNvPr id="8" name="Footer Placeholder 7">
            <a:extLst>
              <a:ext uri="{FF2B5EF4-FFF2-40B4-BE49-F238E27FC236}">
                <a16:creationId xmlns:a16="http://schemas.microsoft.com/office/drawing/2014/main" id="{954F3925-89B3-AD44-8725-76503A4C5C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200AC5-1E57-6A4A-BFAA-66DB0819AE33}"/>
              </a:ext>
            </a:extLst>
          </p:cNvPr>
          <p:cNvSpPr>
            <a:spLocks noGrp="1"/>
          </p:cNvSpPr>
          <p:nvPr>
            <p:ph type="sldNum" sz="quarter" idx="12"/>
          </p:nvPr>
        </p:nvSpPr>
        <p:spPr/>
        <p:txBody>
          <a:bodyPr/>
          <a:lstStyle/>
          <a:p>
            <a:fld id="{A4E1A1B2-3545-9D44-BB28-D7B8AABCD61B}" type="slidenum">
              <a:rPr lang="en-US" smtClean="0"/>
              <a:t>‹#›</a:t>
            </a:fld>
            <a:endParaRPr lang="en-US"/>
          </a:p>
        </p:txBody>
      </p:sp>
    </p:spTree>
    <p:extLst>
      <p:ext uri="{BB962C8B-B14F-4D97-AF65-F5344CB8AC3E}">
        <p14:creationId xmlns:p14="http://schemas.microsoft.com/office/powerpoint/2010/main" val="2029807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C8EB6-5A7F-684C-A50F-441DC61417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C2A9E3-C2C5-A045-A5EC-D0C0DFB9BF9E}"/>
              </a:ext>
            </a:extLst>
          </p:cNvPr>
          <p:cNvSpPr>
            <a:spLocks noGrp="1"/>
          </p:cNvSpPr>
          <p:nvPr>
            <p:ph type="dt" sz="half" idx="10"/>
          </p:nvPr>
        </p:nvSpPr>
        <p:spPr/>
        <p:txBody>
          <a:bodyPr/>
          <a:lstStyle/>
          <a:p>
            <a:fld id="{051C3160-F20F-3447-BFBA-F9A2266205B6}" type="datetimeFigureOut">
              <a:rPr lang="en-US" smtClean="0"/>
              <a:t>1/20/22</a:t>
            </a:fld>
            <a:endParaRPr lang="en-US"/>
          </a:p>
        </p:txBody>
      </p:sp>
      <p:sp>
        <p:nvSpPr>
          <p:cNvPr id="4" name="Footer Placeholder 3">
            <a:extLst>
              <a:ext uri="{FF2B5EF4-FFF2-40B4-BE49-F238E27FC236}">
                <a16:creationId xmlns:a16="http://schemas.microsoft.com/office/drawing/2014/main" id="{14C07DFF-61EB-6844-83D9-8046F9C3F0E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4F2AB3-C851-194B-BB50-553BECFC5B5E}"/>
              </a:ext>
            </a:extLst>
          </p:cNvPr>
          <p:cNvSpPr>
            <a:spLocks noGrp="1"/>
          </p:cNvSpPr>
          <p:nvPr>
            <p:ph type="sldNum" sz="quarter" idx="12"/>
          </p:nvPr>
        </p:nvSpPr>
        <p:spPr/>
        <p:txBody>
          <a:bodyPr/>
          <a:lstStyle/>
          <a:p>
            <a:fld id="{A4E1A1B2-3545-9D44-BB28-D7B8AABCD61B}" type="slidenum">
              <a:rPr lang="en-US" smtClean="0"/>
              <a:t>‹#›</a:t>
            </a:fld>
            <a:endParaRPr lang="en-US"/>
          </a:p>
        </p:txBody>
      </p:sp>
    </p:spTree>
    <p:extLst>
      <p:ext uri="{BB962C8B-B14F-4D97-AF65-F5344CB8AC3E}">
        <p14:creationId xmlns:p14="http://schemas.microsoft.com/office/powerpoint/2010/main" val="2858072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C4DD05-F9AC-E14D-8EA0-175DFC0F0538}"/>
              </a:ext>
            </a:extLst>
          </p:cNvPr>
          <p:cNvSpPr>
            <a:spLocks noGrp="1"/>
          </p:cNvSpPr>
          <p:nvPr>
            <p:ph type="dt" sz="half" idx="10"/>
          </p:nvPr>
        </p:nvSpPr>
        <p:spPr/>
        <p:txBody>
          <a:bodyPr/>
          <a:lstStyle/>
          <a:p>
            <a:fld id="{051C3160-F20F-3447-BFBA-F9A2266205B6}" type="datetimeFigureOut">
              <a:rPr lang="en-US" smtClean="0"/>
              <a:t>1/20/22</a:t>
            </a:fld>
            <a:endParaRPr lang="en-US"/>
          </a:p>
        </p:txBody>
      </p:sp>
      <p:sp>
        <p:nvSpPr>
          <p:cNvPr id="3" name="Footer Placeholder 2">
            <a:extLst>
              <a:ext uri="{FF2B5EF4-FFF2-40B4-BE49-F238E27FC236}">
                <a16:creationId xmlns:a16="http://schemas.microsoft.com/office/drawing/2014/main" id="{06F252EB-938D-AE43-B420-AAE216A0F4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A03AB6-2F08-AA47-AC19-DAEA5B6099C2}"/>
              </a:ext>
            </a:extLst>
          </p:cNvPr>
          <p:cNvSpPr>
            <a:spLocks noGrp="1"/>
          </p:cNvSpPr>
          <p:nvPr>
            <p:ph type="sldNum" sz="quarter" idx="12"/>
          </p:nvPr>
        </p:nvSpPr>
        <p:spPr/>
        <p:txBody>
          <a:bodyPr/>
          <a:lstStyle/>
          <a:p>
            <a:fld id="{A4E1A1B2-3545-9D44-BB28-D7B8AABCD61B}" type="slidenum">
              <a:rPr lang="en-US" smtClean="0"/>
              <a:t>‹#›</a:t>
            </a:fld>
            <a:endParaRPr lang="en-US"/>
          </a:p>
        </p:txBody>
      </p:sp>
    </p:spTree>
    <p:extLst>
      <p:ext uri="{BB962C8B-B14F-4D97-AF65-F5344CB8AC3E}">
        <p14:creationId xmlns:p14="http://schemas.microsoft.com/office/powerpoint/2010/main" val="3511867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A7928-86DC-AB46-9179-C0E28EE26D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656E86-BD39-4342-BAB4-E742CE8CB1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EF280E-E057-0941-84A8-3091551D51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E3364E-5032-3442-A08A-6357A0C982C4}"/>
              </a:ext>
            </a:extLst>
          </p:cNvPr>
          <p:cNvSpPr>
            <a:spLocks noGrp="1"/>
          </p:cNvSpPr>
          <p:nvPr>
            <p:ph type="dt" sz="half" idx="10"/>
          </p:nvPr>
        </p:nvSpPr>
        <p:spPr/>
        <p:txBody>
          <a:bodyPr/>
          <a:lstStyle/>
          <a:p>
            <a:fld id="{051C3160-F20F-3447-BFBA-F9A2266205B6}" type="datetimeFigureOut">
              <a:rPr lang="en-US" smtClean="0"/>
              <a:t>1/20/22</a:t>
            </a:fld>
            <a:endParaRPr lang="en-US"/>
          </a:p>
        </p:txBody>
      </p:sp>
      <p:sp>
        <p:nvSpPr>
          <p:cNvPr id="6" name="Footer Placeholder 5">
            <a:extLst>
              <a:ext uri="{FF2B5EF4-FFF2-40B4-BE49-F238E27FC236}">
                <a16:creationId xmlns:a16="http://schemas.microsoft.com/office/drawing/2014/main" id="{350E5CFE-BB29-7148-A472-1A8BCBA538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F11902-B4AF-0742-8473-741B4D66DB64}"/>
              </a:ext>
            </a:extLst>
          </p:cNvPr>
          <p:cNvSpPr>
            <a:spLocks noGrp="1"/>
          </p:cNvSpPr>
          <p:nvPr>
            <p:ph type="sldNum" sz="quarter" idx="12"/>
          </p:nvPr>
        </p:nvSpPr>
        <p:spPr/>
        <p:txBody>
          <a:bodyPr/>
          <a:lstStyle/>
          <a:p>
            <a:fld id="{A4E1A1B2-3545-9D44-BB28-D7B8AABCD61B}" type="slidenum">
              <a:rPr lang="en-US" smtClean="0"/>
              <a:t>‹#›</a:t>
            </a:fld>
            <a:endParaRPr lang="en-US"/>
          </a:p>
        </p:txBody>
      </p:sp>
    </p:spTree>
    <p:extLst>
      <p:ext uri="{BB962C8B-B14F-4D97-AF65-F5344CB8AC3E}">
        <p14:creationId xmlns:p14="http://schemas.microsoft.com/office/powerpoint/2010/main" val="317918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A391E-E8ED-EF4B-9B10-67AADA7112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842151-029A-9B40-A96A-14D50AC281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D2E0DF-7BF0-3D4F-ABA6-645E2C963C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A72237-A55D-4145-8BBC-D73D9545FFC6}"/>
              </a:ext>
            </a:extLst>
          </p:cNvPr>
          <p:cNvSpPr>
            <a:spLocks noGrp="1"/>
          </p:cNvSpPr>
          <p:nvPr>
            <p:ph type="dt" sz="half" idx="10"/>
          </p:nvPr>
        </p:nvSpPr>
        <p:spPr/>
        <p:txBody>
          <a:bodyPr/>
          <a:lstStyle/>
          <a:p>
            <a:fld id="{051C3160-F20F-3447-BFBA-F9A2266205B6}" type="datetimeFigureOut">
              <a:rPr lang="en-US" smtClean="0"/>
              <a:t>1/20/22</a:t>
            </a:fld>
            <a:endParaRPr lang="en-US"/>
          </a:p>
        </p:txBody>
      </p:sp>
      <p:sp>
        <p:nvSpPr>
          <p:cNvPr id="6" name="Footer Placeholder 5">
            <a:extLst>
              <a:ext uri="{FF2B5EF4-FFF2-40B4-BE49-F238E27FC236}">
                <a16:creationId xmlns:a16="http://schemas.microsoft.com/office/drawing/2014/main" id="{4F667F78-70C4-DE41-AAB6-C79BBDF1D6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2C3189-7A70-FF49-A855-2A8E76A4414F}"/>
              </a:ext>
            </a:extLst>
          </p:cNvPr>
          <p:cNvSpPr>
            <a:spLocks noGrp="1"/>
          </p:cNvSpPr>
          <p:nvPr>
            <p:ph type="sldNum" sz="quarter" idx="12"/>
          </p:nvPr>
        </p:nvSpPr>
        <p:spPr/>
        <p:txBody>
          <a:bodyPr/>
          <a:lstStyle/>
          <a:p>
            <a:fld id="{A4E1A1B2-3545-9D44-BB28-D7B8AABCD61B}" type="slidenum">
              <a:rPr lang="en-US" smtClean="0"/>
              <a:t>‹#›</a:t>
            </a:fld>
            <a:endParaRPr lang="en-US"/>
          </a:p>
        </p:txBody>
      </p:sp>
    </p:spTree>
    <p:extLst>
      <p:ext uri="{BB962C8B-B14F-4D97-AF65-F5344CB8AC3E}">
        <p14:creationId xmlns:p14="http://schemas.microsoft.com/office/powerpoint/2010/main" val="315683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46C89"/>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6BB639-E062-424B-825F-0B14AA8FA4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AD06C91-C8EF-5E42-A0D4-8D0D524232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0CC4375-8A56-9648-BE26-51A165D1B5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January 22, 2022</a:t>
            </a:r>
          </a:p>
        </p:txBody>
      </p:sp>
      <p:sp>
        <p:nvSpPr>
          <p:cNvPr id="5" name="Footer Placeholder 4">
            <a:extLst>
              <a:ext uri="{FF2B5EF4-FFF2-40B4-BE49-F238E27FC236}">
                <a16:creationId xmlns:a16="http://schemas.microsoft.com/office/drawing/2014/main" id="{92CF9EA1-4CBC-5448-B2A5-AA011C51FB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0313C04-8DBC-4545-BF7A-CC201DC5E0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E1A1B2-3545-9D44-BB28-D7B8AABCD61B}" type="slidenum">
              <a:rPr lang="en-US" smtClean="0"/>
              <a:t>‹#›</a:t>
            </a:fld>
            <a:endParaRPr lang="en-US"/>
          </a:p>
        </p:txBody>
      </p:sp>
    </p:spTree>
    <p:extLst>
      <p:ext uri="{BB962C8B-B14F-4D97-AF65-F5344CB8AC3E}">
        <p14:creationId xmlns:p14="http://schemas.microsoft.com/office/powerpoint/2010/main" val="39837646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accent4">
              <a:lumMod val="20000"/>
              <a:lumOff val="80000"/>
            </a:schemeClr>
          </a:solidFill>
          <a:latin typeface="Big Caslon Medium" panose="02000603090000020003" pitchFamily="2" charset="-79"/>
          <a:ea typeface="+mj-ea"/>
          <a:cs typeface="Big Caslon Medium" panose="02000603090000020003" pitchFamily="2"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lumMod val="20000"/>
              <a:lumOff val="80000"/>
            </a:schemeClr>
          </a:solidFill>
          <a:latin typeface="Big Caslon Medium" panose="02000603090000020003" pitchFamily="2" charset="-79"/>
          <a:ea typeface="+mn-ea"/>
          <a:cs typeface="Big Caslon Medium" panose="02000603090000020003" pitchFamily="2"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lumMod val="20000"/>
              <a:lumOff val="80000"/>
            </a:schemeClr>
          </a:solidFill>
          <a:latin typeface="Big Caslon Medium" panose="02000603090000020003" pitchFamily="2" charset="-79"/>
          <a:ea typeface="+mn-ea"/>
          <a:cs typeface="Big Caslon Medium" panose="02000603090000020003" pitchFamily="2"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lumMod val="20000"/>
              <a:lumOff val="80000"/>
            </a:schemeClr>
          </a:solidFill>
          <a:latin typeface="Big Caslon Medium" panose="02000603090000020003" pitchFamily="2" charset="-79"/>
          <a:ea typeface="+mn-ea"/>
          <a:cs typeface="Big Caslon Medium" panose="02000603090000020003" pitchFamily="2"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lumMod val="20000"/>
              <a:lumOff val="80000"/>
            </a:schemeClr>
          </a:solidFill>
          <a:latin typeface="Big Caslon Medium" panose="02000603090000020003" pitchFamily="2" charset="-79"/>
          <a:ea typeface="+mn-ea"/>
          <a:cs typeface="Big Caslon Medium" panose="02000603090000020003" pitchFamily="2"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lumMod val="20000"/>
              <a:lumOff val="80000"/>
            </a:schemeClr>
          </a:solidFill>
          <a:latin typeface="Big Caslon Medium" panose="02000603090000020003" pitchFamily="2" charset="-79"/>
          <a:ea typeface="+mn-ea"/>
          <a:cs typeface="Big Caslon Medium" panose="02000603090000020003"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hdl.huntington.org/digital/collection/p15150coll7/id/8"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www.fi.edu/benjamin-franklin/inventions" TargetMode="External"/><Relationship Id="rId4" Type="http://schemas.openxmlformats.org/officeDocument/2006/relationships/hyperlink" Target="https://www.youtube.com/watch?v=eEKlRUvk9zc"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hyperlink" Target="https://www.diplomaticrooms.state.gov/exhibits/the-first-american-diplomat-benjamin-franklin/" TargetMode="Externa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hdl.huntington.org/digital/collection/p15150coll7/id/8"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theconversation.com/talking-politics-in-2021-lessons-on-humility-and-truth-seeking-from-benjamin-franklin-153924"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theconversation.com/benjamin-franklins-fight-against-a-deadly-virus-colonial-america-was-divided-over-smallpox-inoculation-but-he-championed-science-to-skeptics-161569" TargetMode="External"/><Relationship Id="rId5" Type="http://schemas.openxmlformats.org/officeDocument/2006/relationships/hyperlink" Target="https://www.wsj.com/articles/what-ben-franklin-could-teach-us-about-civility-and-politics-1478564982" TargetMode="External"/><Relationship Id="rId4" Type="http://schemas.openxmlformats.org/officeDocument/2006/relationships/hyperlink" Target="https://www.washingtonpost.com/news/morning-mix/wp/2018/08/08/the-apology-from-benjamin-franklin-that-predicted-the-fight-over-falsehood-and-hate-on-social-media/"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hdl.huntington.org/digital/collection/p15150coll7/id/105"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markcanada.info/" TargetMode="External"/><Relationship Id="rId2" Type="http://schemas.openxmlformats.org/officeDocument/2006/relationships/hyperlink" Target="mailto:canadam@iuk.edu" TargetMode="External"/><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7.jpeg"/></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hyperlink" Target="https://theconversation.com/benjamin-franklins-fight-against-a-deadly-virus-colonial-america-was-divided-over-smallpox-inoculation-but-he-championed-science-to-skeptics-161569" TargetMode="External"/><Relationship Id="rId13" Type="http://schemas.openxmlformats.org/officeDocument/2006/relationships/hyperlink" Target="https://hdl.huntington.org/digital/collection/p15150coll7/id/8" TargetMode="External"/><Relationship Id="rId3" Type="http://schemas.openxmlformats.org/officeDocument/2006/relationships/hyperlink" Target="https://www.gutenberg.org/files/20203/20203-h/20203-h.htm" TargetMode="External"/><Relationship Id="rId7" Type="http://schemas.openxmlformats.org/officeDocument/2006/relationships/hyperlink" Target="https://www.newyorkalmanack.com/2020/03/in-praise-of-printing-and-a-favorite-franklin-typeface/" TargetMode="External"/><Relationship Id="rId12" Type="http://schemas.openxmlformats.org/officeDocument/2006/relationships/hyperlink" Target="http://online.fliphtml5.com/xohe/zupn/#p=15" TargetMode="External"/><Relationship Id="rId2" Type="http://schemas.openxmlformats.org/officeDocument/2006/relationships/notesSlide" Target="../notesSlides/notesSlide38.xml"/><Relationship Id="rId16" Type="http://schemas.openxmlformats.org/officeDocument/2006/relationships/hyperlink" Target="https://www.loc.gov/rr/program/bib/franklin/loc.html" TargetMode="External"/><Relationship Id="rId1" Type="http://schemas.openxmlformats.org/officeDocument/2006/relationships/slideLayout" Target="../slideLayouts/slideLayout2.xml"/><Relationship Id="rId6" Type="http://schemas.openxmlformats.org/officeDocument/2006/relationships/hyperlink" Target="https://www.smithsonianmag.com/smithsonian-institution/ben-franklin-lives-in-your-smartphone-180979317/" TargetMode="External"/><Relationship Id="rId11" Type="http://schemas.openxmlformats.org/officeDocument/2006/relationships/hyperlink" Target="https://www.youtube.com/watch?v=eEKlRUvk9zc" TargetMode="External"/><Relationship Id="rId5" Type="http://schemas.openxmlformats.org/officeDocument/2006/relationships/hyperlink" Target="https://www.diplomaticrooms.state.gov/exhibits/the-first-american-diplomat-benjamin-franklin/" TargetMode="External"/><Relationship Id="rId15" Type="http://schemas.openxmlformats.org/officeDocument/2006/relationships/hyperlink" Target="https://npg.si.edu/exh/franklin/bfintro.htm" TargetMode="External"/><Relationship Id="rId10" Type="http://schemas.openxmlformats.org/officeDocument/2006/relationships/hyperlink" Target="http://www.benfranklin300.org/index.php" TargetMode="External"/><Relationship Id="rId4" Type="http://schemas.openxmlformats.org/officeDocument/2006/relationships/hyperlink" Target="https://www.amazon.com/Ben-Franklins-Lessons-in-Life/dp/B0992MJY2P/ref=sr_1_2?crid=2W0G9TKXI2NJD&amp;keywords=ben+franklin%27s+lessons+in+life&amp;qid=1642524203&amp;sprefix=ben+franklin%27s+lessons+in+life%2Caps%2C156&amp;sr=8-2" TargetMode="External"/><Relationship Id="rId9" Type="http://schemas.openxmlformats.org/officeDocument/2006/relationships/hyperlink" Target="https://theconversation.com/talking-politics-in-2021-lessons-on-humility-and-truth-seeking-from-benjamin-franklin-153924" TargetMode="External"/><Relationship Id="rId14" Type="http://schemas.openxmlformats.org/officeDocument/2006/relationships/hyperlink" Target="https://web.archive.org/web/20120502102128/http:/www.english.udel.edu/lemay/frankli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hyperlink" Target="http://online.fliphtml5.com/xohe/zupn/#p=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5CF65-9E89-F24F-AC09-73806755A6B0}"/>
              </a:ext>
            </a:extLst>
          </p:cNvPr>
          <p:cNvSpPr>
            <a:spLocks noGrp="1"/>
          </p:cNvSpPr>
          <p:nvPr>
            <p:ph type="ctrTitle"/>
          </p:nvPr>
        </p:nvSpPr>
        <p:spPr>
          <a:xfrm>
            <a:off x="352425" y="679450"/>
            <a:ext cx="6205538" cy="2387600"/>
          </a:xfrm>
        </p:spPr>
        <p:txBody>
          <a:bodyPr/>
          <a:lstStyle/>
          <a:p>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Benjamin Franklin</a:t>
            </a:r>
            <a:endParaRPr lang="en-US" dirty="0">
              <a:solidFill>
                <a:schemeClr val="accent4">
                  <a:lumMod val="20000"/>
                  <a:lumOff val="80000"/>
                </a:schemeClr>
              </a:solidFill>
              <a:latin typeface="David" panose="020E0502060401010101" pitchFamily="34" charset="-79"/>
              <a:cs typeface="David" panose="020E0502060401010101" pitchFamily="34" charset="-79"/>
            </a:endParaRPr>
          </a:p>
        </p:txBody>
      </p:sp>
      <p:sp>
        <p:nvSpPr>
          <p:cNvPr id="3" name="Subtitle 2">
            <a:extLst>
              <a:ext uri="{FF2B5EF4-FFF2-40B4-BE49-F238E27FC236}">
                <a16:creationId xmlns:a16="http://schemas.microsoft.com/office/drawing/2014/main" id="{9D7C2413-63CF-F046-9CD1-4D7F5589634B}"/>
              </a:ext>
            </a:extLst>
          </p:cNvPr>
          <p:cNvSpPr>
            <a:spLocks noGrp="1"/>
          </p:cNvSpPr>
          <p:nvPr>
            <p:ph type="subTitle" idx="1"/>
          </p:nvPr>
        </p:nvSpPr>
        <p:spPr>
          <a:xfrm>
            <a:off x="-1116806" y="3067050"/>
            <a:ext cx="9144000" cy="1655762"/>
          </a:xfrm>
        </p:spPr>
        <p:txBody>
          <a:bodyPr/>
          <a:lstStyle/>
          <a:p>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Scientist, Diplomat, Author—and Role Model?</a:t>
            </a:r>
          </a:p>
        </p:txBody>
      </p:sp>
      <p:pic>
        <p:nvPicPr>
          <p:cNvPr id="5" name="Picture 4" descr="A picture containing person, person, indoor&#10;&#10;Description automatically generated">
            <a:extLst>
              <a:ext uri="{FF2B5EF4-FFF2-40B4-BE49-F238E27FC236}">
                <a16:creationId xmlns:a16="http://schemas.microsoft.com/office/drawing/2014/main" id="{899A35F4-24D3-1340-BF6E-D5832F895BC7}"/>
              </a:ext>
            </a:extLst>
          </p:cNvPr>
          <p:cNvPicPr>
            <a:picLocks noChangeAspect="1"/>
          </p:cNvPicPr>
          <p:nvPr/>
        </p:nvPicPr>
        <p:blipFill>
          <a:blip r:embed="rId3"/>
          <a:stretch>
            <a:fillRect/>
          </a:stretch>
        </p:blipFill>
        <p:spPr>
          <a:xfrm rot="5400000">
            <a:off x="6203552" y="843360"/>
            <a:ext cx="6873876" cy="5155408"/>
          </a:xfrm>
          <a:prstGeom prst="rect">
            <a:avLst/>
          </a:prstGeom>
        </p:spPr>
      </p:pic>
      <p:sp>
        <p:nvSpPr>
          <p:cNvPr id="6" name="TextBox 5">
            <a:extLst>
              <a:ext uri="{FF2B5EF4-FFF2-40B4-BE49-F238E27FC236}">
                <a16:creationId xmlns:a16="http://schemas.microsoft.com/office/drawing/2014/main" id="{3E5E6E90-6582-F04A-8294-2DA5144B6BC5}"/>
              </a:ext>
            </a:extLst>
          </p:cNvPr>
          <p:cNvSpPr txBox="1"/>
          <p:nvPr/>
        </p:nvSpPr>
        <p:spPr>
          <a:xfrm>
            <a:off x="1033462" y="5643562"/>
            <a:ext cx="4843463" cy="646331"/>
          </a:xfrm>
          <a:prstGeom prst="rect">
            <a:avLst/>
          </a:prstGeom>
          <a:noFill/>
        </p:spPr>
        <p:txBody>
          <a:bodyPr wrap="square" rtlCol="0">
            <a:spAutoFit/>
          </a:bodyPr>
          <a:lstStyle/>
          <a:p>
            <a:pPr algn="ctr"/>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Mark Canada, Ph.D.</a:t>
            </a:r>
          </a:p>
          <a:p>
            <a:pPr algn="ctr"/>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January 22, 2022</a:t>
            </a:r>
          </a:p>
        </p:txBody>
      </p:sp>
    </p:spTree>
    <p:extLst>
      <p:ext uri="{BB962C8B-B14F-4D97-AF65-F5344CB8AC3E}">
        <p14:creationId xmlns:p14="http://schemas.microsoft.com/office/powerpoint/2010/main" val="1152508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46F9E07-D504-6148-99D3-3B338CFFE5E6}"/>
              </a:ext>
            </a:extLst>
          </p:cNvPr>
          <p:cNvSpPr txBox="1"/>
          <p:nvPr/>
        </p:nvSpPr>
        <p:spPr>
          <a:xfrm>
            <a:off x="4548886" y="1416668"/>
            <a:ext cx="7323261" cy="3703578"/>
          </a:xfrm>
          <a:prstGeom prst="rect">
            <a:avLst/>
          </a:prstGeom>
          <a:noFill/>
        </p:spPr>
        <p:txBody>
          <a:bodyPr wrap="square" rtlCol="0">
            <a:spAutoFit/>
          </a:bodyPr>
          <a:lstStyle/>
          <a:p>
            <a:pPr>
              <a:spcAft>
                <a:spcPts val="1000"/>
              </a:spcAft>
            </a:pPr>
            <a:r>
              <a:rPr lang="en-US" sz="3600" b="1" dirty="0">
                <a:solidFill>
                  <a:schemeClr val="accent4">
                    <a:lumMod val="20000"/>
                    <a:lumOff val="80000"/>
                  </a:schemeClr>
                </a:solidFill>
                <a:latin typeface="BIG CASLON MEDIUM" panose="02000603090000020003" pitchFamily="2" charset="-79"/>
                <a:cs typeface="BIG CASLON MEDIUM" panose="02000603090000020003" pitchFamily="2" charset="-79"/>
              </a:rPr>
              <a:t>“</a:t>
            </a:r>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 . . the said Accused desirous to make their Innocence appear, voluntarily offered to undergo the said Trials, if 2 of the most violent of their Accusers would be tried with them.”</a:t>
            </a:r>
          </a:p>
          <a:p>
            <a:pPr>
              <a:spcAft>
                <a:spcPts val="1000"/>
              </a:spcAft>
            </a:pPr>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 Benjamin Franklin, “A Witch Trial at Mount Holly”</a:t>
            </a:r>
          </a:p>
          <a:p>
            <a:endPar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endParaRPr>
          </a:p>
        </p:txBody>
      </p:sp>
      <p:sp>
        <p:nvSpPr>
          <p:cNvPr id="2" name="Rectangle 1">
            <a:extLst>
              <a:ext uri="{FF2B5EF4-FFF2-40B4-BE49-F238E27FC236}">
                <a16:creationId xmlns:a16="http://schemas.microsoft.com/office/drawing/2014/main" id="{970C55CB-33E8-3440-8858-6261E03C091C}"/>
              </a:ext>
            </a:extLst>
          </p:cNvPr>
          <p:cNvSpPr/>
          <p:nvPr/>
        </p:nvSpPr>
        <p:spPr>
          <a:xfrm>
            <a:off x="0" y="0"/>
            <a:ext cx="4130566" cy="6858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B60A18A-BD8D-EC42-89CB-54306CCEC496}"/>
              </a:ext>
            </a:extLst>
          </p:cNvPr>
          <p:cNvSpPr txBox="1"/>
          <p:nvPr/>
        </p:nvSpPr>
        <p:spPr>
          <a:xfrm>
            <a:off x="205415" y="252247"/>
            <a:ext cx="3610303" cy="6032421"/>
          </a:xfrm>
          <a:prstGeom prst="rect">
            <a:avLst/>
          </a:prstGeom>
          <a:solidFill>
            <a:schemeClr val="accent4">
              <a:lumMod val="20000"/>
              <a:lumOff val="80000"/>
              <a:alpha val="0"/>
            </a:schemeClr>
          </a:solidFill>
        </p:spPr>
        <p:txBody>
          <a:bodyPr wrap="square" rtlCol="0">
            <a:spAutoFit/>
          </a:bodyPr>
          <a:lstStyle/>
          <a:p>
            <a:pPr>
              <a:spcAft>
                <a:spcPts val="600"/>
              </a:spcAft>
            </a:pPr>
            <a:r>
              <a:rPr lang="en-US" sz="3600" b="1" dirty="0">
                <a:latin typeface="BIG CASLON MEDIUM" panose="02000603090000020003" pitchFamily="2" charset="-79"/>
                <a:cs typeface="BIG CASLON MEDIUM" panose="02000603090000020003" pitchFamily="2" charset="-79"/>
              </a:rPr>
              <a:t>Author (1722-1790)</a:t>
            </a:r>
          </a:p>
          <a:p>
            <a:pPr>
              <a:spcAft>
                <a:spcPts val="1000"/>
              </a:spcAft>
            </a:pPr>
            <a:r>
              <a:rPr lang="en-US" dirty="0">
                <a:latin typeface="Big Caslon Medium" panose="02000603090000020003" pitchFamily="2" charset="-79"/>
                <a:cs typeface="Big Caslon Medium" panose="02000603090000020003" pitchFamily="2" charset="-79"/>
              </a:rPr>
              <a:t>1722: publishes first “Silence </a:t>
            </a:r>
            <a:r>
              <a:rPr lang="en-US" dirty="0" err="1">
                <a:latin typeface="Big Caslon Medium" panose="02000603090000020003" pitchFamily="2" charset="-79"/>
                <a:cs typeface="Big Caslon Medium" panose="02000603090000020003" pitchFamily="2" charset="-79"/>
              </a:rPr>
              <a:t>Dogood</a:t>
            </a:r>
            <a:r>
              <a:rPr lang="en-US" dirty="0">
                <a:latin typeface="Big Caslon Medium" panose="02000603090000020003" pitchFamily="2" charset="-79"/>
                <a:cs typeface="Big Caslon Medium" panose="02000603090000020003" pitchFamily="2" charset="-79"/>
              </a:rPr>
              <a:t>”  essay</a:t>
            </a:r>
          </a:p>
          <a:p>
            <a:pPr>
              <a:spcAft>
                <a:spcPts val="1000"/>
              </a:spcAft>
            </a:pPr>
            <a:r>
              <a:rPr lang="en-US" dirty="0">
                <a:latin typeface="Big Caslon Medium" panose="02000603090000020003" pitchFamily="2" charset="-79"/>
                <a:cs typeface="Big Caslon Medium" panose="02000603090000020003" pitchFamily="2" charset="-79"/>
              </a:rPr>
              <a:t>1729-: writes journalism for </a:t>
            </a:r>
            <a:r>
              <a:rPr lang="en-US" i="1" dirty="0">
                <a:latin typeface="Big Caslon Medium" panose="02000603090000020003" pitchFamily="2" charset="-79"/>
                <a:cs typeface="Big Caslon Medium" panose="02000603090000020003" pitchFamily="2" charset="-79"/>
              </a:rPr>
              <a:t>Pennsylvania Gazette</a:t>
            </a:r>
            <a:endParaRPr lang="en-US" dirty="0">
              <a:latin typeface="Big Caslon Medium" panose="02000603090000020003" pitchFamily="2" charset="-79"/>
              <a:cs typeface="Big Caslon Medium" panose="02000603090000020003" pitchFamily="2" charset="-79"/>
            </a:endParaRPr>
          </a:p>
          <a:p>
            <a:pPr>
              <a:spcAft>
                <a:spcPts val="1000"/>
              </a:spcAft>
            </a:pPr>
            <a:r>
              <a:rPr lang="en-US" dirty="0">
                <a:latin typeface="Big Caslon Medium" panose="02000603090000020003" pitchFamily="2" charset="-79"/>
                <a:cs typeface="Big Caslon Medium" panose="02000603090000020003" pitchFamily="2" charset="-79"/>
              </a:rPr>
              <a:t>1730: “A Witch Trial at Mount Holly”</a:t>
            </a:r>
          </a:p>
          <a:p>
            <a:pPr>
              <a:spcAft>
                <a:spcPts val="1000"/>
              </a:spcAft>
            </a:pPr>
            <a:r>
              <a:rPr lang="en-US" dirty="0">
                <a:latin typeface="Big Caslon Medium" panose="02000603090000020003" pitchFamily="2" charset="-79"/>
                <a:cs typeface="Big Caslon Medium" panose="02000603090000020003" pitchFamily="2" charset="-79"/>
              </a:rPr>
              <a:t>1747: “The Speech of Miss Polly Baker” </a:t>
            </a:r>
          </a:p>
          <a:p>
            <a:pPr>
              <a:spcAft>
                <a:spcPts val="1000"/>
              </a:spcAft>
            </a:pPr>
            <a:r>
              <a:rPr lang="en-US" dirty="0">
                <a:latin typeface="Big Caslon Medium" panose="02000603090000020003" pitchFamily="2" charset="-79"/>
                <a:cs typeface="Big Caslon Medium" panose="02000603090000020003" pitchFamily="2" charset="-79"/>
              </a:rPr>
              <a:t>1757: “The Way to Wealth”</a:t>
            </a:r>
          </a:p>
          <a:p>
            <a:pPr>
              <a:spcAft>
                <a:spcPts val="1000"/>
              </a:spcAft>
            </a:pPr>
            <a:r>
              <a:rPr lang="en-US" dirty="0">
                <a:latin typeface="Big Caslon Medium" panose="02000603090000020003" pitchFamily="2" charset="-79"/>
                <a:cs typeface="Big Caslon Medium" panose="02000603090000020003" pitchFamily="2" charset="-79"/>
              </a:rPr>
              <a:t>1771: begins writing </a:t>
            </a:r>
            <a:r>
              <a:rPr lang="en-US" dirty="0">
                <a:latin typeface="Big Caslon Medium" panose="02000603090000020003" pitchFamily="2" charset="-79"/>
                <a:cs typeface="Big Caslon Medium" panose="02000603090000020003" pitchFamily="2" charset="-79"/>
                <a:hlinkClick r:id="rId3"/>
              </a:rPr>
              <a:t>autobiography</a:t>
            </a:r>
            <a:r>
              <a:rPr lang="en-US" dirty="0">
                <a:latin typeface="Big Caslon Medium" panose="02000603090000020003" pitchFamily="2" charset="-79"/>
                <a:cs typeface="Big Caslon Medium" panose="02000603090000020003" pitchFamily="2" charset="-79"/>
              </a:rPr>
              <a:t> </a:t>
            </a:r>
          </a:p>
          <a:p>
            <a:pPr>
              <a:spcAft>
                <a:spcPts val="1000"/>
              </a:spcAft>
            </a:pPr>
            <a:r>
              <a:rPr lang="en-US" dirty="0">
                <a:latin typeface="Big Caslon Medium" panose="02000603090000020003" pitchFamily="2" charset="-79"/>
                <a:cs typeface="Big Caslon Medium" panose="02000603090000020003" pitchFamily="2" charset="-79"/>
              </a:rPr>
              <a:t>1784: resumes autobiography</a:t>
            </a:r>
          </a:p>
          <a:p>
            <a:pPr>
              <a:spcAft>
                <a:spcPts val="1000"/>
              </a:spcAft>
            </a:pPr>
            <a:r>
              <a:rPr lang="en-US" dirty="0">
                <a:latin typeface="Big Caslon Medium" panose="02000603090000020003" pitchFamily="2" charset="-79"/>
                <a:cs typeface="Big Caslon Medium" panose="02000603090000020003" pitchFamily="2" charset="-79"/>
              </a:rPr>
              <a:t>1778-1780: Bagatelles </a:t>
            </a:r>
          </a:p>
          <a:p>
            <a:pPr>
              <a:spcAft>
                <a:spcPts val="1000"/>
              </a:spcAft>
            </a:pPr>
            <a:r>
              <a:rPr lang="en-US" dirty="0">
                <a:latin typeface="Big Caslon Medium" panose="02000603090000020003" pitchFamily="2" charset="-79"/>
                <a:cs typeface="Big Caslon Medium" panose="02000603090000020003" pitchFamily="2" charset="-79"/>
              </a:rPr>
              <a:t>1788-1789: writes more of autobiography</a:t>
            </a:r>
          </a:p>
          <a:p>
            <a:pPr>
              <a:spcAft>
                <a:spcPts val="1000"/>
              </a:spcAft>
            </a:pPr>
            <a:r>
              <a:rPr lang="en-US" dirty="0">
                <a:latin typeface="Big Caslon Medium" panose="02000603090000020003" pitchFamily="2" charset="-79"/>
                <a:cs typeface="Big Caslon Medium" panose="02000603090000020003" pitchFamily="2" charset="-79"/>
              </a:rPr>
              <a:t>1790: leaves autobiography unfinished </a:t>
            </a:r>
          </a:p>
        </p:txBody>
      </p:sp>
      <p:sp>
        <p:nvSpPr>
          <p:cNvPr id="7" name="TextBox 6">
            <a:extLst>
              <a:ext uri="{FF2B5EF4-FFF2-40B4-BE49-F238E27FC236}">
                <a16:creationId xmlns:a16="http://schemas.microsoft.com/office/drawing/2014/main" id="{99BF6217-349F-5940-BD63-819642992D8A}"/>
              </a:ext>
            </a:extLst>
          </p:cNvPr>
          <p:cNvSpPr txBox="1"/>
          <p:nvPr/>
        </p:nvSpPr>
        <p:spPr>
          <a:xfrm>
            <a:off x="4702210" y="856749"/>
            <a:ext cx="7323261" cy="5673348"/>
          </a:xfrm>
          <a:prstGeom prst="rect">
            <a:avLst/>
          </a:prstGeom>
          <a:noFill/>
        </p:spPr>
        <p:txBody>
          <a:bodyPr wrap="square" rtlCol="0">
            <a:spAutoFit/>
          </a:bodyPr>
          <a:lstStyle/>
          <a:p>
            <a:pPr>
              <a:spcAft>
                <a:spcPts val="1000"/>
              </a:spcAft>
            </a:pPr>
            <a:r>
              <a:rPr lang="en-US" sz="2800" b="1" dirty="0">
                <a:solidFill>
                  <a:schemeClr val="accent4">
                    <a:lumMod val="20000"/>
                    <a:lumOff val="80000"/>
                  </a:schemeClr>
                </a:solidFill>
                <a:latin typeface="BIG CASLON MEDIUM" panose="02000603090000020003" pitchFamily="2" charset="-79"/>
                <a:cs typeface="BIG CASLON MEDIUM" panose="02000603090000020003" pitchFamily="2" charset="-79"/>
              </a:rPr>
              <a:t>“</a:t>
            </a:r>
            <a:r>
              <a:rPr lang="en-US" sz="2800" dirty="0">
                <a:solidFill>
                  <a:schemeClr val="accent4">
                    <a:lumMod val="20000"/>
                    <a:lumOff val="80000"/>
                  </a:schemeClr>
                </a:solidFill>
                <a:latin typeface="Big Caslon Medium" panose="02000603090000020003" pitchFamily="2" charset="-79"/>
                <a:cs typeface="Big Caslon Medium" panose="02000603090000020003" pitchFamily="2" charset="-79"/>
              </a:rPr>
              <a:t>I have brought Five fine Children into the World, at the </a:t>
            </a:r>
            <a:r>
              <a:rPr lang="en-US" sz="2800" dirty="0" err="1">
                <a:solidFill>
                  <a:schemeClr val="accent4">
                    <a:lumMod val="20000"/>
                    <a:lumOff val="80000"/>
                  </a:schemeClr>
                </a:solidFill>
                <a:latin typeface="Big Caslon Medium" panose="02000603090000020003" pitchFamily="2" charset="-79"/>
                <a:cs typeface="Big Caslon Medium" panose="02000603090000020003" pitchFamily="2" charset="-79"/>
              </a:rPr>
              <a:t>Risque</a:t>
            </a:r>
            <a:r>
              <a:rPr lang="en-US" sz="2800" dirty="0">
                <a:solidFill>
                  <a:schemeClr val="accent4">
                    <a:lumMod val="20000"/>
                    <a:lumOff val="80000"/>
                  </a:schemeClr>
                </a:solidFill>
                <a:latin typeface="Big Caslon Medium" panose="02000603090000020003" pitchFamily="2" charset="-79"/>
                <a:cs typeface="Big Caslon Medium" panose="02000603090000020003" pitchFamily="2" charset="-79"/>
              </a:rPr>
              <a:t> of my Life; I have </a:t>
            </a:r>
            <a:r>
              <a:rPr lang="en-US" sz="2800" dirty="0" err="1">
                <a:solidFill>
                  <a:schemeClr val="accent4">
                    <a:lumMod val="20000"/>
                    <a:lumOff val="80000"/>
                  </a:schemeClr>
                </a:solidFill>
                <a:latin typeface="Big Caslon Medium" panose="02000603090000020003" pitchFamily="2" charset="-79"/>
                <a:cs typeface="Big Caslon Medium" panose="02000603090000020003" pitchFamily="2" charset="-79"/>
              </a:rPr>
              <a:t>maintain’d</a:t>
            </a:r>
            <a:r>
              <a:rPr lang="en-US" sz="2800" dirty="0">
                <a:solidFill>
                  <a:schemeClr val="accent4">
                    <a:lumMod val="20000"/>
                    <a:lumOff val="80000"/>
                  </a:schemeClr>
                </a:solidFill>
                <a:latin typeface="Big Caslon Medium" panose="02000603090000020003" pitchFamily="2" charset="-79"/>
                <a:cs typeface="Big Caslon Medium" panose="02000603090000020003" pitchFamily="2" charset="-79"/>
              </a:rPr>
              <a:t> them well by my own Industry, without burthening the Township, and would have done it better, if it had not been for the heavy Charges and Fines I have paid. Can it be a Crime (in the Nature of Things I mean) to add to the Number of the King’s Subjects, in a new Country that really wants People? I own it, I should think it a Praise-worthy, rather than a punishable Action.”</a:t>
            </a:r>
          </a:p>
          <a:p>
            <a:pPr>
              <a:spcAft>
                <a:spcPts val="1000"/>
              </a:spcAft>
            </a:pPr>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 Benjamin Franklin, “The Speech of Miss Polly Baker”</a:t>
            </a:r>
            <a:endParaRPr lang="en-US" sz="2400" dirty="0">
              <a:solidFill>
                <a:schemeClr val="accent4">
                  <a:lumMod val="20000"/>
                  <a:lumOff val="80000"/>
                </a:schemeClr>
              </a:solidFill>
              <a:latin typeface="Big Caslon Medium" panose="02000603090000020003" pitchFamily="2" charset="-79"/>
              <a:cs typeface="Big Caslon Medium" panose="02000603090000020003" pitchFamily="2" charset="-79"/>
            </a:endParaRPr>
          </a:p>
          <a:p>
            <a:endPar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endParaRPr>
          </a:p>
        </p:txBody>
      </p:sp>
      <p:sp>
        <p:nvSpPr>
          <p:cNvPr id="8" name="TextBox 7">
            <a:extLst>
              <a:ext uri="{FF2B5EF4-FFF2-40B4-BE49-F238E27FC236}">
                <a16:creationId xmlns:a16="http://schemas.microsoft.com/office/drawing/2014/main" id="{A5B937B8-23A5-434B-AC0F-A264520B7D26}"/>
              </a:ext>
            </a:extLst>
          </p:cNvPr>
          <p:cNvSpPr txBox="1"/>
          <p:nvPr/>
        </p:nvSpPr>
        <p:spPr>
          <a:xfrm>
            <a:off x="5487537" y="1416668"/>
            <a:ext cx="6008919" cy="3703578"/>
          </a:xfrm>
          <a:prstGeom prst="rect">
            <a:avLst/>
          </a:prstGeom>
          <a:noFill/>
        </p:spPr>
        <p:txBody>
          <a:bodyPr wrap="square" rtlCol="0">
            <a:spAutoFit/>
          </a:bodyPr>
          <a:lstStyle/>
          <a:p>
            <a:pPr>
              <a:spcAft>
                <a:spcPts val="1000"/>
              </a:spcAft>
            </a:pPr>
            <a:r>
              <a:rPr lang="en-US" sz="3600" b="1" dirty="0">
                <a:solidFill>
                  <a:schemeClr val="accent4">
                    <a:lumMod val="20000"/>
                    <a:lumOff val="80000"/>
                  </a:schemeClr>
                </a:solidFill>
                <a:latin typeface="BIG CASLON MEDIUM" panose="02000603090000020003" pitchFamily="2" charset="-79"/>
                <a:cs typeface="BIG CASLON MEDIUM" panose="02000603090000020003" pitchFamily="2" charset="-79"/>
              </a:rPr>
              <a:t>“</a:t>
            </a:r>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When I was young, at times I lacked materials to fill the pages of my gazette, so I amused myself by writing stories.”</a:t>
            </a:r>
          </a:p>
          <a:p>
            <a:pPr>
              <a:spcAft>
                <a:spcPts val="1000"/>
              </a:spcAft>
            </a:pPr>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 Benjamin Franklin</a:t>
            </a:r>
          </a:p>
          <a:p>
            <a:endPar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endParaRPr>
          </a:p>
        </p:txBody>
      </p:sp>
      <p:sp>
        <p:nvSpPr>
          <p:cNvPr id="12" name="TextBox 11">
            <a:extLst>
              <a:ext uri="{FF2B5EF4-FFF2-40B4-BE49-F238E27FC236}">
                <a16:creationId xmlns:a16="http://schemas.microsoft.com/office/drawing/2014/main" id="{053040DE-CE89-A44D-A425-1D8DB4F5C296}"/>
              </a:ext>
            </a:extLst>
          </p:cNvPr>
          <p:cNvSpPr txBox="1"/>
          <p:nvPr/>
        </p:nvSpPr>
        <p:spPr>
          <a:xfrm>
            <a:off x="4917319" y="525723"/>
            <a:ext cx="7149353" cy="6037550"/>
          </a:xfrm>
          <a:prstGeom prst="rect">
            <a:avLst/>
          </a:prstGeom>
          <a:noFill/>
        </p:spPr>
        <p:txBody>
          <a:bodyPr wrap="square" rtlCol="0">
            <a:spAutoFit/>
          </a:bodyPr>
          <a:lstStyle/>
          <a:p>
            <a:pPr>
              <a:spcAft>
                <a:spcPts val="1000"/>
              </a:spcAft>
            </a:pPr>
            <a:r>
              <a:rPr lang="en-US" sz="3600" b="1" dirty="0">
                <a:solidFill>
                  <a:schemeClr val="accent4">
                    <a:lumMod val="20000"/>
                    <a:lumOff val="80000"/>
                  </a:schemeClr>
                </a:solidFill>
                <a:latin typeface="BIG CASLON MEDIUM" panose="02000603090000020003" pitchFamily="2" charset="-79"/>
                <a:cs typeface="BIG CASLON MEDIUM" panose="02000603090000020003" pitchFamily="2" charset="-79"/>
              </a:rPr>
              <a:t>“</a:t>
            </a:r>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MORTIFIED at the barbarous resolution pronounced by you so positively yesterday evening,—that you would remain single the rest of your life, as a compliment due to the memory of your husband,—I retired to my chamber. Throwing myself upon my bed, I dreamt that I was dead, and was transported to the Elysian Fields.”</a:t>
            </a:r>
          </a:p>
          <a:p>
            <a:pPr>
              <a:spcAft>
                <a:spcPts val="1000"/>
              </a:spcAft>
            </a:pPr>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 Benjamin Franklin, letter to Madame Helvetius</a:t>
            </a:r>
            <a:endParaRPr lang="en-US" dirty="0">
              <a:solidFill>
                <a:schemeClr val="accent4">
                  <a:lumMod val="20000"/>
                  <a:lumOff val="80000"/>
                </a:schemeClr>
              </a:solidFill>
            </a:endParaRPr>
          </a:p>
        </p:txBody>
      </p:sp>
      <p:sp>
        <p:nvSpPr>
          <p:cNvPr id="16" name="TextBox 15">
            <a:extLst>
              <a:ext uri="{FF2B5EF4-FFF2-40B4-BE49-F238E27FC236}">
                <a16:creationId xmlns:a16="http://schemas.microsoft.com/office/drawing/2014/main" id="{65B6C794-D73A-DA40-A143-39B3A133AB80}"/>
              </a:ext>
            </a:extLst>
          </p:cNvPr>
          <p:cNvSpPr txBox="1"/>
          <p:nvPr/>
        </p:nvSpPr>
        <p:spPr>
          <a:xfrm>
            <a:off x="4679133" y="938656"/>
            <a:ext cx="7269676" cy="5211683"/>
          </a:xfrm>
          <a:prstGeom prst="rect">
            <a:avLst/>
          </a:prstGeom>
          <a:noFill/>
        </p:spPr>
        <p:txBody>
          <a:bodyPr wrap="square" rtlCol="0">
            <a:spAutoFit/>
          </a:bodyPr>
          <a:lstStyle/>
          <a:p>
            <a:pPr>
              <a:spcAft>
                <a:spcPts val="1000"/>
              </a:spcAft>
            </a:pPr>
            <a:r>
              <a:rPr lang="en-US" sz="2800" b="1" dirty="0">
                <a:solidFill>
                  <a:schemeClr val="accent4">
                    <a:lumMod val="20000"/>
                    <a:lumOff val="80000"/>
                  </a:schemeClr>
                </a:solidFill>
                <a:latin typeface="BIG CASLON MEDIUM" panose="02000603090000020003" pitchFamily="2" charset="-79"/>
                <a:cs typeface="BIG CASLON MEDIUM" panose="02000603090000020003" pitchFamily="2" charset="-79"/>
              </a:rPr>
              <a:t>“. . . </a:t>
            </a:r>
            <a:r>
              <a:rPr lang="en-US" sz="2800" dirty="0">
                <a:solidFill>
                  <a:schemeClr val="accent4">
                    <a:lumMod val="20000"/>
                    <a:lumOff val="80000"/>
                  </a:schemeClr>
                </a:solidFill>
                <a:latin typeface="Big Caslon Medium" panose="02000603090000020003" pitchFamily="2" charset="-79"/>
                <a:cs typeface="Big Caslon Medium" panose="02000603090000020003" pitchFamily="2" charset="-79"/>
              </a:rPr>
              <a:t>I soon became a thorough Deist. My arguments perverted some others, particularly Collins and Ralph; but, each of them having afterwards </a:t>
            </a:r>
            <a:r>
              <a:rPr lang="en-US" sz="2800" dirty="0" err="1">
                <a:solidFill>
                  <a:schemeClr val="accent4">
                    <a:lumMod val="20000"/>
                    <a:lumOff val="80000"/>
                  </a:schemeClr>
                </a:solidFill>
                <a:latin typeface="Big Caslon Medium" panose="02000603090000020003" pitchFamily="2" charset="-79"/>
                <a:cs typeface="Big Caslon Medium" panose="02000603090000020003" pitchFamily="2" charset="-79"/>
              </a:rPr>
              <a:t>wrong'd</a:t>
            </a:r>
            <a:r>
              <a:rPr lang="en-US" sz="2800" dirty="0">
                <a:solidFill>
                  <a:schemeClr val="accent4">
                    <a:lumMod val="20000"/>
                    <a:lumOff val="80000"/>
                  </a:schemeClr>
                </a:solidFill>
                <a:latin typeface="Big Caslon Medium" panose="02000603090000020003" pitchFamily="2" charset="-79"/>
                <a:cs typeface="Big Caslon Medium" panose="02000603090000020003" pitchFamily="2" charset="-79"/>
              </a:rPr>
              <a:t> me greatly without the least compunction, and recollecting Keith's conduct towards me (who was another free-thinker), and my own towards Vernon and Miss Read, which at times gave me great trouble, I began to suspect that this doctrine, </a:t>
            </a:r>
            <a:r>
              <a:rPr lang="en-US" sz="2800" dirty="0" err="1">
                <a:solidFill>
                  <a:schemeClr val="accent4">
                    <a:lumMod val="20000"/>
                    <a:lumOff val="80000"/>
                  </a:schemeClr>
                </a:solidFill>
                <a:latin typeface="Big Caslon Medium" panose="02000603090000020003" pitchFamily="2" charset="-79"/>
                <a:cs typeface="Big Caslon Medium" panose="02000603090000020003" pitchFamily="2" charset="-79"/>
              </a:rPr>
              <a:t>tho</a:t>
            </a:r>
            <a:r>
              <a:rPr lang="en-US" sz="2800" dirty="0">
                <a:solidFill>
                  <a:schemeClr val="accent4">
                    <a:lumMod val="20000"/>
                    <a:lumOff val="80000"/>
                  </a:schemeClr>
                </a:solidFill>
                <a:latin typeface="Big Caslon Medium" panose="02000603090000020003" pitchFamily="2" charset="-79"/>
                <a:cs typeface="Big Caslon Medium" panose="02000603090000020003" pitchFamily="2" charset="-79"/>
              </a:rPr>
              <a:t>' it might be true, was not very useful.”</a:t>
            </a:r>
          </a:p>
          <a:p>
            <a:pPr>
              <a:spcAft>
                <a:spcPts val="1000"/>
              </a:spcAft>
            </a:pPr>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 Benjamin Franklin, </a:t>
            </a:r>
            <a:r>
              <a:rPr lang="en-US" i="1" dirty="0">
                <a:solidFill>
                  <a:schemeClr val="accent4">
                    <a:lumMod val="20000"/>
                    <a:lumOff val="80000"/>
                  </a:schemeClr>
                </a:solidFill>
                <a:latin typeface="BIG CASLON MEDIUM" panose="02000603090000020003" pitchFamily="2" charset="-79"/>
                <a:cs typeface="BIG CASLON MEDIUM" panose="02000603090000020003" pitchFamily="2" charset="-79"/>
              </a:rPr>
              <a:t>The Autobiography</a:t>
            </a:r>
            <a:endParaRPr lang="en-US" sz="2400" dirty="0">
              <a:solidFill>
                <a:schemeClr val="accent4">
                  <a:lumMod val="20000"/>
                  <a:lumOff val="80000"/>
                </a:schemeClr>
              </a:solidFill>
              <a:latin typeface="Big Caslon Medium" panose="02000603090000020003" pitchFamily="2" charset="-79"/>
              <a:cs typeface="Big Caslon Medium" panose="02000603090000020003" pitchFamily="2" charset="-79"/>
            </a:endParaRPr>
          </a:p>
          <a:p>
            <a:endParaRPr lang="en-US" dirty="0"/>
          </a:p>
        </p:txBody>
      </p:sp>
      <p:sp>
        <p:nvSpPr>
          <p:cNvPr id="17" name="TextBox 16">
            <a:extLst>
              <a:ext uri="{FF2B5EF4-FFF2-40B4-BE49-F238E27FC236}">
                <a16:creationId xmlns:a16="http://schemas.microsoft.com/office/drawing/2014/main" id="{43B4B046-C46F-034D-8391-5916BE8C1E57}"/>
              </a:ext>
            </a:extLst>
          </p:cNvPr>
          <p:cNvSpPr txBox="1"/>
          <p:nvPr/>
        </p:nvSpPr>
        <p:spPr>
          <a:xfrm>
            <a:off x="4700784" y="1138548"/>
            <a:ext cx="6202018" cy="4780796"/>
          </a:xfrm>
          <a:prstGeom prst="rect">
            <a:avLst/>
          </a:prstGeom>
          <a:noFill/>
        </p:spPr>
        <p:txBody>
          <a:bodyPr wrap="square" rtlCol="0">
            <a:spAutoFit/>
          </a:bodyPr>
          <a:lstStyle/>
          <a:p>
            <a:pPr>
              <a:spcAft>
                <a:spcPts val="1000"/>
              </a:spcAft>
            </a:pPr>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“Indignant at this refusal of my Eurydice, I immediately resolved to quit those ungrateful shades, and return to this good world again, to behold the sun and you! Here I am: let us </a:t>
            </a:r>
            <a:r>
              <a:rPr lang="en-US" sz="3600" i="1" dirty="0">
                <a:solidFill>
                  <a:schemeClr val="accent4">
                    <a:lumMod val="20000"/>
                    <a:lumOff val="80000"/>
                  </a:schemeClr>
                </a:solidFill>
                <a:latin typeface="BIG CASLON MEDIUM" panose="02000603090000020003" pitchFamily="2" charset="-79"/>
                <a:cs typeface="BIG CASLON MEDIUM" panose="02000603090000020003" pitchFamily="2" charset="-79"/>
              </a:rPr>
              <a:t>avenge ourselves!</a:t>
            </a:r>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a:t>
            </a:r>
          </a:p>
          <a:p>
            <a:pPr>
              <a:spcAft>
                <a:spcPts val="1000"/>
              </a:spcAft>
            </a:pPr>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 Benjamin Franklin, letter to Madame Helvetius</a:t>
            </a:r>
          </a:p>
          <a:p>
            <a:endParaRPr lang="en-US" dirty="0"/>
          </a:p>
        </p:txBody>
      </p:sp>
    </p:spTree>
    <p:extLst>
      <p:ext uri="{BB962C8B-B14F-4D97-AF65-F5344CB8AC3E}">
        <p14:creationId xmlns:p14="http://schemas.microsoft.com/office/powerpoint/2010/main" val="98499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1" nodeType="clickEffect">
                                  <p:stCondLst>
                                    <p:cond delay="0"/>
                                  </p:stCondLst>
                                  <p:childTnLst>
                                    <p:animEffect transition="out" filter="dissolv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1"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dissolv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1" nodeType="clickEffect">
                                  <p:stCondLst>
                                    <p:cond delay="0"/>
                                  </p:stCondLst>
                                  <p:childTnLst>
                                    <p:animEffect transition="out" filter="dissolv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dissolv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1" nodeType="clickEffect">
                                  <p:stCondLst>
                                    <p:cond delay="0"/>
                                  </p:stCondLst>
                                  <p:childTnLst>
                                    <p:animEffect transition="out" filter="dissolv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dissolve">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7" grpId="0"/>
      <p:bldP spid="7" grpId="1"/>
      <p:bldP spid="8" grpId="0"/>
      <p:bldP spid="8" grpId="1"/>
      <p:bldP spid="12" grpId="0"/>
      <p:bldP spid="12" grpId="1"/>
      <p:bldP spid="16" grpId="0"/>
      <p:bldP spid="16" grpId="1"/>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0C55CB-33E8-3440-8858-6261E03C091C}"/>
              </a:ext>
            </a:extLst>
          </p:cNvPr>
          <p:cNvSpPr/>
          <p:nvPr/>
        </p:nvSpPr>
        <p:spPr>
          <a:xfrm>
            <a:off x="0" y="0"/>
            <a:ext cx="4130566" cy="6858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B60A18A-BD8D-EC42-89CB-54306CCEC496}"/>
              </a:ext>
            </a:extLst>
          </p:cNvPr>
          <p:cNvSpPr txBox="1"/>
          <p:nvPr/>
        </p:nvSpPr>
        <p:spPr>
          <a:xfrm>
            <a:off x="205415" y="252247"/>
            <a:ext cx="3770237" cy="2364750"/>
          </a:xfrm>
          <a:prstGeom prst="rect">
            <a:avLst/>
          </a:prstGeom>
          <a:solidFill>
            <a:schemeClr val="accent4">
              <a:lumMod val="20000"/>
              <a:lumOff val="80000"/>
              <a:alpha val="0"/>
            </a:schemeClr>
          </a:solidFill>
        </p:spPr>
        <p:txBody>
          <a:bodyPr wrap="square" rtlCol="0">
            <a:spAutoFit/>
          </a:bodyPr>
          <a:lstStyle/>
          <a:p>
            <a:pPr>
              <a:spcAft>
                <a:spcPts val="600"/>
              </a:spcAft>
            </a:pPr>
            <a:r>
              <a:rPr lang="en-US" sz="3600" b="1" dirty="0">
                <a:latin typeface="BIG CASLON MEDIUM" panose="02000603090000020003" pitchFamily="2" charset="-79"/>
                <a:cs typeface="BIG CASLON MEDIUM" panose="02000603090000020003" pitchFamily="2" charset="-79"/>
              </a:rPr>
              <a:t>Philanthropist (1727-1751)</a:t>
            </a:r>
          </a:p>
          <a:p>
            <a:pPr>
              <a:spcAft>
                <a:spcPts val="1000"/>
              </a:spcAft>
            </a:pPr>
            <a:r>
              <a:rPr lang="en-US" dirty="0">
                <a:latin typeface="Big Caslon Medium" panose="02000603090000020003" pitchFamily="2" charset="-79"/>
                <a:cs typeface="Big Caslon Medium" panose="02000603090000020003" pitchFamily="2" charset="-79"/>
              </a:rPr>
              <a:t>1727: founds Junto </a:t>
            </a:r>
          </a:p>
          <a:p>
            <a:pPr>
              <a:spcAft>
                <a:spcPts val="1000"/>
              </a:spcAft>
            </a:pPr>
            <a:r>
              <a:rPr lang="en-US" dirty="0">
                <a:latin typeface="Big Caslon Medium" panose="02000603090000020003" pitchFamily="2" charset="-79"/>
                <a:cs typeface="Big Caslon Medium" panose="02000603090000020003" pitchFamily="2" charset="-79"/>
              </a:rPr>
              <a:t>1731: Junto sets up library</a:t>
            </a:r>
          </a:p>
          <a:p>
            <a:pPr>
              <a:spcAft>
                <a:spcPts val="1000"/>
              </a:spcAft>
            </a:pPr>
            <a:r>
              <a:rPr lang="en-US" dirty="0">
                <a:latin typeface="Big Caslon Medium" panose="02000603090000020003" pitchFamily="2" charset="-79"/>
                <a:cs typeface="Big Caslon Medium" panose="02000603090000020003" pitchFamily="2" charset="-79"/>
              </a:rPr>
              <a:t>1736: forms volunteer fire company</a:t>
            </a:r>
          </a:p>
        </p:txBody>
      </p:sp>
      <p:sp>
        <p:nvSpPr>
          <p:cNvPr id="7" name="TextBox 6">
            <a:extLst>
              <a:ext uri="{FF2B5EF4-FFF2-40B4-BE49-F238E27FC236}">
                <a16:creationId xmlns:a16="http://schemas.microsoft.com/office/drawing/2014/main" id="{99BF6217-349F-5940-BD63-819642992D8A}"/>
              </a:ext>
            </a:extLst>
          </p:cNvPr>
          <p:cNvSpPr txBox="1"/>
          <p:nvPr/>
        </p:nvSpPr>
        <p:spPr>
          <a:xfrm>
            <a:off x="4663324" y="1759579"/>
            <a:ext cx="7323261" cy="2595582"/>
          </a:xfrm>
          <a:prstGeom prst="rect">
            <a:avLst/>
          </a:prstGeom>
          <a:noFill/>
        </p:spPr>
        <p:txBody>
          <a:bodyPr wrap="square" rtlCol="0">
            <a:spAutoFit/>
          </a:bodyPr>
          <a:lstStyle/>
          <a:p>
            <a:pPr>
              <a:spcAft>
                <a:spcPts val="1000"/>
              </a:spcAft>
            </a:pPr>
            <a:r>
              <a:rPr lang="en-US" sz="3600" b="1" dirty="0">
                <a:solidFill>
                  <a:schemeClr val="accent4">
                    <a:lumMod val="20000"/>
                    <a:lumOff val="80000"/>
                  </a:schemeClr>
                </a:solidFill>
                <a:latin typeface="BIG CASLON MEDIUM" panose="02000603090000020003" pitchFamily="2" charset="-79"/>
                <a:cs typeface="BIG CASLON MEDIUM" panose="02000603090000020003" pitchFamily="2" charset="-79"/>
              </a:rPr>
              <a:t>“</a:t>
            </a:r>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Franklin used the Junto as a launching pad for a variety of his public-service ideas.”</a:t>
            </a:r>
          </a:p>
          <a:p>
            <a:pPr>
              <a:spcAft>
                <a:spcPts val="1000"/>
              </a:spcAft>
            </a:pPr>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 Walter Isaacson, </a:t>
            </a:r>
            <a:r>
              <a:rPr lang="en-US" i="1" dirty="0">
                <a:solidFill>
                  <a:schemeClr val="accent4">
                    <a:lumMod val="20000"/>
                    <a:lumOff val="80000"/>
                  </a:schemeClr>
                </a:solidFill>
                <a:latin typeface="BIG CASLON MEDIUM" panose="02000603090000020003" pitchFamily="2" charset="-79"/>
                <a:cs typeface="BIG CASLON MEDIUM" panose="02000603090000020003" pitchFamily="2" charset="-79"/>
              </a:rPr>
              <a:t>Benjamin Franklin: An American Life</a:t>
            </a:r>
            <a:endParaRPr lang="en-US" sz="2400" dirty="0">
              <a:solidFill>
                <a:schemeClr val="accent4">
                  <a:lumMod val="20000"/>
                  <a:lumOff val="80000"/>
                </a:schemeClr>
              </a:solidFill>
              <a:latin typeface="Big Caslon Medium" panose="02000603090000020003" pitchFamily="2" charset="-79"/>
              <a:cs typeface="Big Caslon Medium" panose="02000603090000020003" pitchFamily="2" charset="-79"/>
            </a:endParaRPr>
          </a:p>
          <a:p>
            <a:endPar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endParaRPr>
          </a:p>
        </p:txBody>
      </p:sp>
      <p:sp>
        <p:nvSpPr>
          <p:cNvPr id="8" name="TextBox 7">
            <a:extLst>
              <a:ext uri="{FF2B5EF4-FFF2-40B4-BE49-F238E27FC236}">
                <a16:creationId xmlns:a16="http://schemas.microsoft.com/office/drawing/2014/main" id="{A5B937B8-23A5-434B-AC0F-A264520B7D26}"/>
              </a:ext>
            </a:extLst>
          </p:cNvPr>
          <p:cNvSpPr txBox="1"/>
          <p:nvPr/>
        </p:nvSpPr>
        <p:spPr>
          <a:xfrm>
            <a:off x="4678691" y="693963"/>
            <a:ext cx="7307894" cy="5945217"/>
          </a:xfrm>
          <a:prstGeom prst="rect">
            <a:avLst/>
          </a:prstGeom>
          <a:noFill/>
        </p:spPr>
        <p:txBody>
          <a:bodyPr wrap="square" rtlCol="0">
            <a:spAutoFit/>
          </a:bodyPr>
          <a:lstStyle/>
          <a:p>
            <a:r>
              <a:rPr lang="en-US" sz="3600" b="1" dirty="0">
                <a:solidFill>
                  <a:schemeClr val="accent4">
                    <a:lumMod val="20000"/>
                    <a:lumOff val="80000"/>
                  </a:schemeClr>
                </a:solidFill>
                <a:latin typeface="BIG CASLON MEDIUM" panose="02000603090000020003" pitchFamily="2" charset="-79"/>
                <a:cs typeface="BIG CASLON MEDIUM" panose="02000603090000020003" pitchFamily="2" charset="-79"/>
              </a:rPr>
              <a:t>“</a:t>
            </a:r>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2. What new story have you lately heard agreeable for telling in conversation?</a:t>
            </a:r>
          </a:p>
          <a:p>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3. Hath any citizen in your knowledge failed in his business lately, and what have you heard of the cause?</a:t>
            </a:r>
          </a:p>
          <a:p>
            <a:pPr>
              <a:spcAft>
                <a:spcPts val="1200"/>
              </a:spcAft>
            </a:pPr>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4. Have you lately heard of any citizen’s thriving well, and by what means?”</a:t>
            </a:r>
          </a:p>
          <a:p>
            <a:pPr>
              <a:spcAft>
                <a:spcPts val="1000"/>
              </a:spcAft>
            </a:pPr>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 “Standing Queries for the Junto”</a:t>
            </a:r>
          </a:p>
          <a:p>
            <a:endPar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endParaRPr>
          </a:p>
        </p:txBody>
      </p:sp>
      <p:pic>
        <p:nvPicPr>
          <p:cNvPr id="6" name="Picture 5" descr="A picture containing text, building, tiled&#10;&#10;Description automatically generated">
            <a:extLst>
              <a:ext uri="{FF2B5EF4-FFF2-40B4-BE49-F238E27FC236}">
                <a16:creationId xmlns:a16="http://schemas.microsoft.com/office/drawing/2014/main" id="{EE28EBB1-13F8-D849-BBC4-EE0DF913F730}"/>
              </a:ext>
            </a:extLst>
          </p:cNvPr>
          <p:cNvPicPr>
            <a:picLocks noChangeAspect="1"/>
          </p:cNvPicPr>
          <p:nvPr/>
        </p:nvPicPr>
        <p:blipFill>
          <a:blip r:embed="rId3"/>
          <a:stretch>
            <a:fillRect/>
          </a:stretch>
        </p:blipFill>
        <p:spPr>
          <a:xfrm rot="5400000">
            <a:off x="1793085" y="3051737"/>
            <a:ext cx="2364750" cy="1773562"/>
          </a:xfrm>
          <a:prstGeom prst="rect">
            <a:avLst/>
          </a:prstGeom>
        </p:spPr>
      </p:pic>
      <p:sp>
        <p:nvSpPr>
          <p:cNvPr id="20" name="TextBox 19">
            <a:extLst>
              <a:ext uri="{FF2B5EF4-FFF2-40B4-BE49-F238E27FC236}">
                <a16:creationId xmlns:a16="http://schemas.microsoft.com/office/drawing/2014/main" id="{8204D7A4-D92D-1944-B05A-455ED55C7F91}"/>
              </a:ext>
            </a:extLst>
          </p:cNvPr>
          <p:cNvSpPr txBox="1"/>
          <p:nvPr/>
        </p:nvSpPr>
        <p:spPr>
          <a:xfrm>
            <a:off x="231519" y="2597881"/>
            <a:ext cx="1773562" cy="2713563"/>
          </a:xfrm>
          <a:prstGeom prst="rect">
            <a:avLst/>
          </a:prstGeom>
          <a:solidFill>
            <a:schemeClr val="accent4">
              <a:lumMod val="20000"/>
              <a:lumOff val="80000"/>
              <a:alpha val="0"/>
            </a:schemeClr>
          </a:solidFill>
        </p:spPr>
        <p:txBody>
          <a:bodyPr wrap="square" rtlCol="0">
            <a:spAutoFit/>
          </a:bodyPr>
          <a:lstStyle/>
          <a:p>
            <a:pPr>
              <a:spcAft>
                <a:spcPts val="1000"/>
              </a:spcAft>
            </a:pPr>
            <a:r>
              <a:rPr lang="en-US" dirty="0">
                <a:latin typeface="Big Caslon Medium" panose="02000603090000020003" pitchFamily="2" charset="-79"/>
                <a:cs typeface="Big Caslon Medium" panose="02000603090000020003" pitchFamily="2" charset="-79"/>
              </a:rPr>
              <a:t>1743: founds American Philosophical Society</a:t>
            </a:r>
          </a:p>
          <a:p>
            <a:pPr>
              <a:spcAft>
                <a:spcPts val="1000"/>
              </a:spcAft>
            </a:pPr>
            <a:r>
              <a:rPr lang="en-US" dirty="0">
                <a:latin typeface="Big Caslon Medium" panose="02000603090000020003" pitchFamily="2" charset="-79"/>
                <a:cs typeface="Big Caslon Medium" panose="02000603090000020003" pitchFamily="2" charset="-79"/>
              </a:rPr>
              <a:t>1749: proposes academy, which will become  University of Pennsylvania</a:t>
            </a:r>
          </a:p>
        </p:txBody>
      </p:sp>
      <p:sp>
        <p:nvSpPr>
          <p:cNvPr id="21" name="TextBox 20">
            <a:extLst>
              <a:ext uri="{FF2B5EF4-FFF2-40B4-BE49-F238E27FC236}">
                <a16:creationId xmlns:a16="http://schemas.microsoft.com/office/drawing/2014/main" id="{18E95F3C-AAEA-A147-8BE3-772017F5136B}"/>
              </a:ext>
            </a:extLst>
          </p:cNvPr>
          <p:cNvSpPr txBox="1"/>
          <p:nvPr/>
        </p:nvSpPr>
        <p:spPr>
          <a:xfrm>
            <a:off x="205415" y="5311444"/>
            <a:ext cx="3770237" cy="646331"/>
          </a:xfrm>
          <a:prstGeom prst="rect">
            <a:avLst/>
          </a:prstGeom>
          <a:solidFill>
            <a:schemeClr val="accent4">
              <a:lumMod val="20000"/>
              <a:lumOff val="80000"/>
              <a:alpha val="0"/>
            </a:schemeClr>
          </a:solidFill>
        </p:spPr>
        <p:txBody>
          <a:bodyPr wrap="square" rtlCol="0">
            <a:spAutoFit/>
          </a:bodyPr>
          <a:lstStyle/>
          <a:p>
            <a:pPr>
              <a:spcAft>
                <a:spcPts val="1000"/>
              </a:spcAft>
            </a:pPr>
            <a:r>
              <a:rPr lang="en-US" dirty="0">
                <a:latin typeface="Big Caslon Medium" panose="02000603090000020003" pitchFamily="2" charset="-79"/>
                <a:cs typeface="Big Caslon Medium" panose="02000603090000020003" pitchFamily="2" charset="-79"/>
              </a:rPr>
              <a:t>1751: c0-founds Pennsylvania Hospital with new idea of matching funds</a:t>
            </a:r>
          </a:p>
        </p:txBody>
      </p:sp>
    </p:spTree>
    <p:extLst>
      <p:ext uri="{BB962C8B-B14F-4D97-AF65-F5344CB8AC3E}">
        <p14:creationId xmlns:p14="http://schemas.microsoft.com/office/powerpoint/2010/main" val="68854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8"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46F9E07-D504-6148-99D3-3B338CFFE5E6}"/>
              </a:ext>
            </a:extLst>
          </p:cNvPr>
          <p:cNvSpPr txBox="1"/>
          <p:nvPr/>
        </p:nvSpPr>
        <p:spPr>
          <a:xfrm>
            <a:off x="4575261" y="1232002"/>
            <a:ext cx="7323261" cy="4257576"/>
          </a:xfrm>
          <a:prstGeom prst="rect">
            <a:avLst/>
          </a:prstGeom>
          <a:noFill/>
        </p:spPr>
        <p:txBody>
          <a:bodyPr wrap="square" rtlCol="0">
            <a:spAutoFit/>
          </a:bodyPr>
          <a:lstStyle/>
          <a:p>
            <a:pPr>
              <a:spcAft>
                <a:spcPts val="1000"/>
              </a:spcAft>
            </a:pPr>
            <a:r>
              <a:rPr lang="en-US" sz="3600" b="1" dirty="0">
                <a:solidFill>
                  <a:schemeClr val="accent4">
                    <a:lumMod val="20000"/>
                    <a:lumOff val="80000"/>
                  </a:schemeClr>
                </a:solidFill>
                <a:latin typeface="BIG CASLON MEDIUM" panose="02000603090000020003" pitchFamily="2" charset="-79"/>
                <a:cs typeface="BIG CASLON MEDIUM" panose="02000603090000020003" pitchFamily="2" charset="-79"/>
              </a:rPr>
              <a:t>“</a:t>
            </a:r>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His work on electricity was recognized as ushering in a scientific revolution comparable to those wrought by Newton in the previous century or by Watson and Crick in ours.”</a:t>
            </a:r>
          </a:p>
          <a:p>
            <a:pPr>
              <a:spcAft>
                <a:spcPts val="1000"/>
              </a:spcAft>
            </a:pPr>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 Dudley </a:t>
            </a:r>
            <a:r>
              <a:rPr lang="en-US" dirty="0" err="1">
                <a:solidFill>
                  <a:schemeClr val="accent4">
                    <a:lumMod val="20000"/>
                    <a:lumOff val="80000"/>
                  </a:schemeClr>
                </a:solidFill>
                <a:latin typeface="Big Caslon Medium" panose="02000603090000020003" pitchFamily="2" charset="-79"/>
                <a:cs typeface="Big Caslon Medium" panose="02000603090000020003" pitchFamily="2" charset="-79"/>
              </a:rPr>
              <a:t>Herschbach</a:t>
            </a:r>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 chemist</a:t>
            </a:r>
            <a:endParaRPr lang="en-US" i="1" dirty="0">
              <a:solidFill>
                <a:schemeClr val="accent4">
                  <a:lumMod val="20000"/>
                  <a:lumOff val="80000"/>
                </a:schemeClr>
              </a:solidFill>
              <a:latin typeface="Big Caslon Medium" panose="02000603090000020003" pitchFamily="2" charset="-79"/>
              <a:cs typeface="Big Caslon Medium" panose="02000603090000020003" pitchFamily="2" charset="-79"/>
            </a:endParaRPr>
          </a:p>
          <a:p>
            <a:endPar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endParaRPr>
          </a:p>
        </p:txBody>
      </p:sp>
      <p:sp>
        <p:nvSpPr>
          <p:cNvPr id="2" name="Rectangle 1">
            <a:extLst>
              <a:ext uri="{FF2B5EF4-FFF2-40B4-BE49-F238E27FC236}">
                <a16:creationId xmlns:a16="http://schemas.microsoft.com/office/drawing/2014/main" id="{970C55CB-33E8-3440-8858-6261E03C091C}"/>
              </a:ext>
            </a:extLst>
          </p:cNvPr>
          <p:cNvSpPr/>
          <p:nvPr/>
        </p:nvSpPr>
        <p:spPr>
          <a:xfrm>
            <a:off x="0" y="0"/>
            <a:ext cx="4130566" cy="6858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B60A18A-BD8D-EC42-89CB-54306CCEC496}"/>
              </a:ext>
            </a:extLst>
          </p:cNvPr>
          <p:cNvSpPr txBox="1"/>
          <p:nvPr/>
        </p:nvSpPr>
        <p:spPr>
          <a:xfrm>
            <a:off x="205415" y="252247"/>
            <a:ext cx="3925151" cy="1959511"/>
          </a:xfrm>
          <a:prstGeom prst="rect">
            <a:avLst/>
          </a:prstGeom>
          <a:solidFill>
            <a:schemeClr val="accent4">
              <a:lumMod val="20000"/>
              <a:lumOff val="80000"/>
              <a:alpha val="0"/>
            </a:schemeClr>
          </a:solidFill>
        </p:spPr>
        <p:txBody>
          <a:bodyPr wrap="square" rtlCol="0">
            <a:spAutoFit/>
          </a:bodyPr>
          <a:lstStyle/>
          <a:p>
            <a:pPr>
              <a:spcAft>
                <a:spcPts val="600"/>
              </a:spcAft>
            </a:pPr>
            <a:r>
              <a:rPr lang="en-US" sz="3600" b="1" dirty="0">
                <a:latin typeface="BIG CASLON MEDIUM" panose="02000603090000020003" pitchFamily="2" charset="-79"/>
                <a:cs typeface="BIG CASLON MEDIUM" panose="02000603090000020003" pitchFamily="2" charset="-79"/>
              </a:rPr>
              <a:t>Scientist and Inventor (1740-1775)</a:t>
            </a:r>
          </a:p>
          <a:p>
            <a:pPr>
              <a:spcAft>
                <a:spcPts val="1000"/>
              </a:spcAft>
            </a:pPr>
            <a:r>
              <a:rPr lang="en-US" dirty="0">
                <a:latin typeface="Big Caslon Medium" panose="02000603090000020003" pitchFamily="2" charset="-79"/>
                <a:cs typeface="Big Caslon Medium" panose="02000603090000020003" pitchFamily="2" charset="-79"/>
              </a:rPr>
              <a:t>c. 1740: invents Pennsylvania fireplace</a:t>
            </a:r>
          </a:p>
          <a:p>
            <a:pPr>
              <a:spcAft>
                <a:spcPts val="1000"/>
              </a:spcAft>
            </a:pPr>
            <a:r>
              <a:rPr lang="en-US" dirty="0">
                <a:latin typeface="Big Caslon Medium" panose="02000603090000020003" pitchFamily="2" charset="-79"/>
                <a:cs typeface="Big Caslon Medium" panose="02000603090000020003" pitchFamily="2" charset="-79"/>
              </a:rPr>
              <a:t>1746: conducts electrical experiments </a:t>
            </a:r>
          </a:p>
        </p:txBody>
      </p:sp>
      <p:sp>
        <p:nvSpPr>
          <p:cNvPr id="7" name="TextBox 6">
            <a:extLst>
              <a:ext uri="{FF2B5EF4-FFF2-40B4-BE49-F238E27FC236}">
                <a16:creationId xmlns:a16="http://schemas.microsoft.com/office/drawing/2014/main" id="{99BF6217-349F-5940-BD63-819642992D8A}"/>
              </a:ext>
            </a:extLst>
          </p:cNvPr>
          <p:cNvSpPr txBox="1"/>
          <p:nvPr/>
        </p:nvSpPr>
        <p:spPr>
          <a:xfrm>
            <a:off x="4575261" y="384433"/>
            <a:ext cx="7323261" cy="6473567"/>
          </a:xfrm>
          <a:prstGeom prst="rect">
            <a:avLst/>
          </a:prstGeom>
          <a:noFill/>
        </p:spPr>
        <p:txBody>
          <a:bodyPr wrap="square" rtlCol="0">
            <a:spAutoFit/>
          </a:bodyPr>
          <a:lstStyle/>
          <a:p>
            <a:pPr>
              <a:spcAft>
                <a:spcPts val="1000"/>
              </a:spcAft>
            </a:pPr>
            <a:r>
              <a:rPr lang="en-US" sz="3600" b="1" dirty="0">
                <a:solidFill>
                  <a:schemeClr val="accent4">
                    <a:lumMod val="20000"/>
                    <a:lumOff val="80000"/>
                  </a:schemeClr>
                </a:solidFill>
                <a:latin typeface="BIG CASLON MEDIUM" panose="02000603090000020003" pitchFamily="2" charset="-79"/>
                <a:cs typeface="BIG CASLON MEDIUM" panose="02000603090000020003" pitchFamily="2" charset="-79"/>
              </a:rPr>
              <a:t>“</a:t>
            </a:r>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The lightning rod was one of the Enlightenment’s greatest inventions not only for the lives and property it saved, but for its potent symbolism.  By subduing nature’s most arrogant power, it raised a defining question of the late eighteenth century: If reason can vanquish thunderbolts, can it also influence morality, social organization, and human behavior?”</a:t>
            </a:r>
          </a:p>
          <a:p>
            <a:pPr>
              <a:spcAft>
                <a:spcPts val="1000"/>
              </a:spcAft>
            </a:pPr>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 Philip Dray, </a:t>
            </a:r>
            <a:r>
              <a:rPr lang="en-US" i="1" dirty="0">
                <a:solidFill>
                  <a:schemeClr val="accent4">
                    <a:lumMod val="20000"/>
                    <a:lumOff val="80000"/>
                  </a:schemeClr>
                </a:solidFill>
                <a:latin typeface="BIG CASLON MEDIUM" panose="02000603090000020003" pitchFamily="2" charset="-79"/>
                <a:cs typeface="BIG CASLON MEDIUM" panose="02000603090000020003" pitchFamily="2" charset="-79"/>
              </a:rPr>
              <a:t>Stealing God’s Thunder</a:t>
            </a:r>
            <a:endParaRPr lang="en-US" sz="2400" dirty="0">
              <a:solidFill>
                <a:schemeClr val="accent4">
                  <a:lumMod val="20000"/>
                  <a:lumOff val="80000"/>
                </a:schemeClr>
              </a:solidFill>
              <a:latin typeface="Big Caslon Medium" panose="02000603090000020003" pitchFamily="2" charset="-79"/>
              <a:cs typeface="Big Caslon Medium" panose="02000603090000020003" pitchFamily="2" charset="-79"/>
            </a:endParaRPr>
          </a:p>
          <a:p>
            <a:endPar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endParaRPr>
          </a:p>
        </p:txBody>
      </p:sp>
      <p:sp>
        <p:nvSpPr>
          <p:cNvPr id="8" name="TextBox 7">
            <a:extLst>
              <a:ext uri="{FF2B5EF4-FFF2-40B4-BE49-F238E27FC236}">
                <a16:creationId xmlns:a16="http://schemas.microsoft.com/office/drawing/2014/main" id="{A5B937B8-23A5-434B-AC0F-A264520B7D26}"/>
              </a:ext>
            </a:extLst>
          </p:cNvPr>
          <p:cNvSpPr txBox="1"/>
          <p:nvPr/>
        </p:nvSpPr>
        <p:spPr>
          <a:xfrm>
            <a:off x="4675835" y="524116"/>
            <a:ext cx="7323261" cy="5673348"/>
          </a:xfrm>
          <a:prstGeom prst="rect">
            <a:avLst/>
          </a:prstGeom>
          <a:noFill/>
        </p:spPr>
        <p:txBody>
          <a:bodyPr wrap="square" rtlCol="0">
            <a:spAutoFit/>
          </a:bodyPr>
          <a:lstStyle/>
          <a:p>
            <a:pPr>
              <a:spcAft>
                <a:spcPts val="1000"/>
              </a:spcAft>
            </a:pPr>
            <a:r>
              <a:rPr lang="en-US" sz="2800" b="1" dirty="0">
                <a:solidFill>
                  <a:schemeClr val="accent4">
                    <a:lumMod val="20000"/>
                    <a:lumOff val="80000"/>
                  </a:schemeClr>
                </a:solidFill>
                <a:latin typeface="BIG CASLON MEDIUM" panose="02000603090000020003" pitchFamily="2" charset="-79"/>
                <a:cs typeface="BIG CASLON MEDIUM" panose="02000603090000020003" pitchFamily="2" charset="-79"/>
              </a:rPr>
              <a:t>“</a:t>
            </a:r>
            <a:r>
              <a:rPr lang="en-US" sz="2800" dirty="0">
                <a:solidFill>
                  <a:schemeClr val="accent4">
                    <a:lumMod val="20000"/>
                    <a:lumOff val="80000"/>
                  </a:schemeClr>
                </a:solidFill>
                <a:latin typeface="Big Caslon Medium" panose="02000603090000020003" pitchFamily="2" charset="-79"/>
                <a:cs typeface="Big Caslon Medium" panose="02000603090000020003" pitchFamily="2" charset="-79"/>
              </a:rPr>
              <a:t>He concocted for the first time in history what he called an electrical battery for the storing of electrical charges; he created new English words for the new science—conductor, charge, discharge, condense, armature, electrify, and others; . . . and he came to understand that the plus and minus charges or states of electrification of bodies must occur in exactly even amounts—a quantitative principle that is known today as the law of conservation of charge, a principle fundamental to all science.”</a:t>
            </a:r>
          </a:p>
          <a:p>
            <a:pPr>
              <a:spcAft>
                <a:spcPts val="1000"/>
              </a:spcAft>
            </a:pPr>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 Gordon Wood, </a:t>
            </a:r>
            <a:r>
              <a:rPr lang="en-US" i="1" dirty="0">
                <a:solidFill>
                  <a:schemeClr val="accent4">
                    <a:lumMod val="20000"/>
                    <a:lumOff val="80000"/>
                  </a:schemeClr>
                </a:solidFill>
                <a:latin typeface="BIG CASLON MEDIUM" panose="02000603090000020003" pitchFamily="2" charset="-79"/>
                <a:cs typeface="BIG CASLON MEDIUM" panose="02000603090000020003" pitchFamily="2" charset="-79"/>
              </a:rPr>
              <a:t>The Americanization of Benjamin Franklin</a:t>
            </a:r>
            <a:endParaRPr lang="en-US" dirty="0">
              <a:solidFill>
                <a:schemeClr val="accent4">
                  <a:lumMod val="20000"/>
                  <a:lumOff val="80000"/>
                </a:schemeClr>
              </a:solidFill>
              <a:latin typeface="Big Caslon Medium" panose="02000603090000020003" pitchFamily="2" charset="-79"/>
              <a:cs typeface="Big Caslon Medium" panose="02000603090000020003" pitchFamily="2" charset="-79"/>
            </a:endParaRPr>
          </a:p>
          <a:p>
            <a:endPar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endParaRPr>
          </a:p>
        </p:txBody>
      </p:sp>
      <p:sp>
        <p:nvSpPr>
          <p:cNvPr id="12" name="TextBox 11">
            <a:extLst>
              <a:ext uri="{FF2B5EF4-FFF2-40B4-BE49-F238E27FC236}">
                <a16:creationId xmlns:a16="http://schemas.microsoft.com/office/drawing/2014/main" id="{053040DE-CE89-A44D-A425-1D8DB4F5C296}"/>
              </a:ext>
            </a:extLst>
          </p:cNvPr>
          <p:cNvSpPr txBox="1"/>
          <p:nvPr/>
        </p:nvSpPr>
        <p:spPr>
          <a:xfrm>
            <a:off x="4631635" y="1220340"/>
            <a:ext cx="7354950" cy="3118803"/>
          </a:xfrm>
          <a:prstGeom prst="rect">
            <a:avLst/>
          </a:prstGeom>
          <a:noFill/>
        </p:spPr>
        <p:txBody>
          <a:bodyPr wrap="square" rtlCol="0">
            <a:spAutoFit/>
          </a:bodyPr>
          <a:lstStyle/>
          <a:p>
            <a:pPr>
              <a:spcAft>
                <a:spcPts val="1000"/>
              </a:spcAft>
            </a:pPr>
            <a:r>
              <a:rPr lang="en-US" sz="3600" b="1" dirty="0">
                <a:solidFill>
                  <a:schemeClr val="accent4">
                    <a:lumMod val="20000"/>
                    <a:lumOff val="80000"/>
                  </a:schemeClr>
                </a:solidFill>
                <a:latin typeface="BIG CASLON MEDIUM" panose="02000603090000020003" pitchFamily="2" charset="-79"/>
                <a:cs typeface="BIG CASLON MEDIUM" panose="02000603090000020003" pitchFamily="2" charset="-79"/>
              </a:rPr>
              <a:t>“</a:t>
            </a:r>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A true polymath, he was at home with experts in electricity, meteorology, geology, linguistics, mathematics, literature, philosophy, and politics.”</a:t>
            </a:r>
          </a:p>
          <a:p>
            <a:pPr>
              <a:spcAft>
                <a:spcPts val="1000"/>
              </a:spcAft>
            </a:pPr>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 H.W. Brands, </a:t>
            </a:r>
            <a:r>
              <a:rPr lang="en-US" i="1" dirty="0">
                <a:solidFill>
                  <a:schemeClr val="accent4">
                    <a:lumMod val="20000"/>
                    <a:lumOff val="80000"/>
                  </a:schemeClr>
                </a:solidFill>
                <a:latin typeface="BIG CASLON MEDIUM" panose="02000603090000020003" pitchFamily="2" charset="-79"/>
                <a:cs typeface="BIG CASLON MEDIUM" panose="02000603090000020003" pitchFamily="2" charset="-79"/>
              </a:rPr>
              <a:t>The First American</a:t>
            </a:r>
            <a:endParaRPr lang="en-US" sz="2400" dirty="0">
              <a:solidFill>
                <a:schemeClr val="accent4">
                  <a:lumMod val="20000"/>
                  <a:lumOff val="80000"/>
                </a:schemeClr>
              </a:solidFill>
              <a:latin typeface="Big Caslon Medium" panose="02000603090000020003" pitchFamily="2" charset="-79"/>
              <a:cs typeface="Big Caslon Medium" panose="02000603090000020003" pitchFamily="2" charset="-79"/>
            </a:endParaRPr>
          </a:p>
          <a:p>
            <a:endParaRPr lang="en-US" dirty="0"/>
          </a:p>
        </p:txBody>
      </p:sp>
      <p:sp>
        <p:nvSpPr>
          <p:cNvPr id="16" name="TextBox 15">
            <a:extLst>
              <a:ext uri="{FF2B5EF4-FFF2-40B4-BE49-F238E27FC236}">
                <a16:creationId xmlns:a16="http://schemas.microsoft.com/office/drawing/2014/main" id="{65B6C794-D73A-DA40-A143-39B3A133AB80}"/>
              </a:ext>
            </a:extLst>
          </p:cNvPr>
          <p:cNvSpPr txBox="1"/>
          <p:nvPr/>
        </p:nvSpPr>
        <p:spPr>
          <a:xfrm>
            <a:off x="4719698" y="1574283"/>
            <a:ext cx="7034030" cy="3118803"/>
          </a:xfrm>
          <a:prstGeom prst="rect">
            <a:avLst/>
          </a:prstGeom>
          <a:noFill/>
        </p:spPr>
        <p:txBody>
          <a:bodyPr wrap="square" rtlCol="0">
            <a:spAutoFit/>
          </a:bodyPr>
          <a:lstStyle/>
          <a:p>
            <a:pPr>
              <a:spcAft>
                <a:spcPts val="1000"/>
              </a:spcAft>
            </a:pPr>
            <a:r>
              <a:rPr lang="en-US" sz="3600" b="1" dirty="0">
                <a:solidFill>
                  <a:schemeClr val="accent4">
                    <a:lumMod val="20000"/>
                    <a:lumOff val="80000"/>
                  </a:schemeClr>
                </a:solidFill>
                <a:latin typeface="BIG CASLON MEDIUM" panose="02000603090000020003" pitchFamily="2" charset="-79"/>
                <a:cs typeface="BIG CASLON MEDIUM" panose="02000603090000020003" pitchFamily="2" charset="-79"/>
              </a:rPr>
              <a:t>“</a:t>
            </a:r>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His name spread widely throughout Europe and not just among the learned few.  He became in fact the most famous American in the world.”</a:t>
            </a:r>
          </a:p>
          <a:p>
            <a:pPr>
              <a:spcAft>
                <a:spcPts val="1000"/>
              </a:spcAft>
            </a:pPr>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 Gordon Wood, </a:t>
            </a:r>
            <a:r>
              <a:rPr lang="en-US" i="1" dirty="0">
                <a:solidFill>
                  <a:schemeClr val="accent4">
                    <a:lumMod val="20000"/>
                    <a:lumOff val="80000"/>
                  </a:schemeClr>
                </a:solidFill>
                <a:latin typeface="BIG CASLON MEDIUM" panose="02000603090000020003" pitchFamily="2" charset="-79"/>
                <a:cs typeface="BIG CASLON MEDIUM" panose="02000603090000020003" pitchFamily="2" charset="-79"/>
              </a:rPr>
              <a:t>The Americanization of Benjamin Franklin</a:t>
            </a:r>
            <a:endParaRPr lang="en-US" sz="2400" dirty="0">
              <a:solidFill>
                <a:schemeClr val="accent4">
                  <a:lumMod val="20000"/>
                  <a:lumOff val="80000"/>
                </a:schemeClr>
              </a:solidFill>
              <a:latin typeface="Big Caslon Medium" panose="02000603090000020003" pitchFamily="2" charset="-79"/>
              <a:cs typeface="Big Caslon Medium" panose="02000603090000020003" pitchFamily="2" charset="-79"/>
            </a:endParaRPr>
          </a:p>
          <a:p>
            <a:endParaRPr lang="en-US" dirty="0"/>
          </a:p>
        </p:txBody>
      </p:sp>
      <p:pic>
        <p:nvPicPr>
          <p:cNvPr id="4098" name="Picture 2">
            <a:extLst>
              <a:ext uri="{FF2B5EF4-FFF2-40B4-BE49-F238E27FC236}">
                <a16:creationId xmlns:a16="http://schemas.microsoft.com/office/drawing/2014/main" id="{91503320-C58C-2A4E-92D9-8CA687591B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4429" y="2252921"/>
            <a:ext cx="1532682" cy="205882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20265A4-0A4C-F04A-928D-37ADA562CCA4}"/>
              </a:ext>
            </a:extLst>
          </p:cNvPr>
          <p:cNvSpPr txBox="1"/>
          <p:nvPr/>
        </p:nvSpPr>
        <p:spPr>
          <a:xfrm>
            <a:off x="192904" y="4398319"/>
            <a:ext cx="3925151" cy="1179810"/>
          </a:xfrm>
          <a:prstGeom prst="rect">
            <a:avLst/>
          </a:prstGeom>
          <a:solidFill>
            <a:schemeClr val="accent4">
              <a:lumMod val="20000"/>
              <a:lumOff val="80000"/>
              <a:alpha val="0"/>
            </a:schemeClr>
          </a:solidFill>
        </p:spPr>
        <p:txBody>
          <a:bodyPr wrap="square" rtlCol="0">
            <a:spAutoFit/>
          </a:bodyPr>
          <a:lstStyle/>
          <a:p>
            <a:pPr>
              <a:spcAft>
                <a:spcPts val="1000"/>
              </a:spcAft>
            </a:pPr>
            <a:r>
              <a:rPr lang="en-US" dirty="0">
                <a:latin typeface="Big Caslon Medium" panose="02000603090000020003" pitchFamily="2" charset="-79"/>
                <a:cs typeface="Big Caslon Medium" panose="02000603090000020003" pitchFamily="2" charset="-79"/>
              </a:rPr>
              <a:t>1761: invents </a:t>
            </a:r>
            <a:r>
              <a:rPr lang="en-US" dirty="0">
                <a:latin typeface="Big Caslon Medium" panose="02000603090000020003" pitchFamily="2" charset="-79"/>
                <a:cs typeface="Big Caslon Medium" panose="02000603090000020003" pitchFamily="2" charset="-79"/>
                <a:hlinkClick r:id="rId4"/>
              </a:rPr>
              <a:t>glass armonica</a:t>
            </a:r>
            <a:endParaRPr lang="en-US" dirty="0">
              <a:latin typeface="Big Caslon Medium" panose="02000603090000020003" pitchFamily="2" charset="-79"/>
              <a:cs typeface="Big Caslon Medium" panose="02000603090000020003" pitchFamily="2" charset="-79"/>
            </a:endParaRPr>
          </a:p>
          <a:p>
            <a:pPr>
              <a:spcAft>
                <a:spcPts val="1000"/>
              </a:spcAft>
            </a:pPr>
            <a:r>
              <a:rPr lang="en-US" dirty="0">
                <a:latin typeface="Big Caslon Medium" panose="02000603090000020003" pitchFamily="2" charset="-79"/>
                <a:cs typeface="Big Caslon Medium" panose="02000603090000020003" pitchFamily="2" charset="-79"/>
              </a:rPr>
              <a:t>1775: studies Gulf Stream</a:t>
            </a:r>
          </a:p>
          <a:p>
            <a:pPr>
              <a:spcAft>
                <a:spcPts val="1000"/>
              </a:spcAft>
            </a:pPr>
            <a:r>
              <a:rPr lang="en-US" dirty="0">
                <a:latin typeface="Big Caslon Medium" panose="02000603090000020003" pitchFamily="2" charset="-79"/>
                <a:cs typeface="Big Caslon Medium" panose="02000603090000020003" pitchFamily="2" charset="-79"/>
              </a:rPr>
              <a:t>1784: describes invention of bifocals</a:t>
            </a:r>
          </a:p>
        </p:txBody>
      </p:sp>
      <p:sp>
        <p:nvSpPr>
          <p:cNvPr id="22" name="TextBox 21">
            <a:extLst>
              <a:ext uri="{FF2B5EF4-FFF2-40B4-BE49-F238E27FC236}">
                <a16:creationId xmlns:a16="http://schemas.microsoft.com/office/drawing/2014/main" id="{DBCFB3C4-0657-614D-BAF0-9EDA8E9591EF}"/>
              </a:ext>
            </a:extLst>
          </p:cNvPr>
          <p:cNvSpPr txBox="1"/>
          <p:nvPr/>
        </p:nvSpPr>
        <p:spPr>
          <a:xfrm>
            <a:off x="192904" y="2184029"/>
            <a:ext cx="1854558" cy="2159566"/>
          </a:xfrm>
          <a:prstGeom prst="rect">
            <a:avLst/>
          </a:prstGeom>
          <a:solidFill>
            <a:schemeClr val="accent4">
              <a:lumMod val="20000"/>
              <a:lumOff val="80000"/>
              <a:alpha val="0"/>
            </a:schemeClr>
          </a:solidFill>
        </p:spPr>
        <p:txBody>
          <a:bodyPr wrap="square" rtlCol="0">
            <a:spAutoFit/>
          </a:bodyPr>
          <a:lstStyle/>
          <a:p>
            <a:pPr>
              <a:spcAft>
                <a:spcPts val="1000"/>
              </a:spcAft>
            </a:pPr>
            <a:r>
              <a:rPr lang="en-US" dirty="0">
                <a:latin typeface="Big Caslon Medium" panose="02000603090000020003" pitchFamily="2" charset="-79"/>
                <a:cs typeface="Big Caslon Medium" panose="02000603090000020003" pitchFamily="2" charset="-79"/>
              </a:rPr>
              <a:t>1751: conducts kite experiment, demonstrating that lightning is a form of electricity </a:t>
            </a:r>
          </a:p>
          <a:p>
            <a:pPr>
              <a:spcAft>
                <a:spcPts val="1000"/>
              </a:spcAft>
            </a:pPr>
            <a:r>
              <a:rPr lang="en-US" dirty="0">
                <a:latin typeface="Big Caslon Medium" panose="02000603090000020003" pitchFamily="2" charset="-79"/>
                <a:cs typeface="Big Caslon Medium" panose="02000603090000020003" pitchFamily="2" charset="-79"/>
              </a:rPr>
              <a:t>1752: installs first </a:t>
            </a:r>
            <a:r>
              <a:rPr lang="en-US" dirty="0">
                <a:latin typeface="Big Caslon Medium" panose="02000603090000020003" pitchFamily="2" charset="-79"/>
                <a:cs typeface="Big Caslon Medium" panose="02000603090000020003" pitchFamily="2" charset="-79"/>
                <a:hlinkClick r:id="rId5"/>
              </a:rPr>
              <a:t>lightning rods </a:t>
            </a:r>
            <a:endParaRPr lang="en-US" dirty="0">
              <a:latin typeface="Big Caslon Medium" panose="02000603090000020003" pitchFamily="2" charset="-79"/>
              <a:cs typeface="Big Caslon Medium" panose="02000603090000020003" pitchFamily="2" charset="-79"/>
            </a:endParaRPr>
          </a:p>
        </p:txBody>
      </p:sp>
      <p:sp>
        <p:nvSpPr>
          <p:cNvPr id="13" name="TextBox 12">
            <a:extLst>
              <a:ext uri="{FF2B5EF4-FFF2-40B4-BE49-F238E27FC236}">
                <a16:creationId xmlns:a16="http://schemas.microsoft.com/office/drawing/2014/main" id="{052FA75E-0785-8F49-B003-80A30873C125}"/>
              </a:ext>
            </a:extLst>
          </p:cNvPr>
          <p:cNvSpPr txBox="1"/>
          <p:nvPr/>
        </p:nvSpPr>
        <p:spPr>
          <a:xfrm>
            <a:off x="4619124" y="2330900"/>
            <a:ext cx="7034030" cy="1605568"/>
          </a:xfrm>
          <a:prstGeom prst="rect">
            <a:avLst/>
          </a:prstGeom>
          <a:noFill/>
        </p:spPr>
        <p:txBody>
          <a:bodyPr wrap="square" rtlCol="0">
            <a:spAutoFit/>
          </a:bodyPr>
          <a:lstStyle/>
          <a:p>
            <a:pPr>
              <a:spcAft>
                <a:spcPts val="1000"/>
              </a:spcAft>
            </a:pPr>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“He found electricity a curiosity and left it a science.”</a:t>
            </a:r>
          </a:p>
          <a:p>
            <a:pPr>
              <a:spcAft>
                <a:spcPts val="1000"/>
              </a:spcAft>
            </a:pPr>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 Cal Van Doren</a:t>
            </a:r>
            <a:endParaRPr lang="en-US" dirty="0">
              <a:solidFill>
                <a:schemeClr val="accent4">
                  <a:lumMod val="20000"/>
                  <a:lumOff val="80000"/>
                </a:schemeClr>
              </a:solidFill>
            </a:endParaRPr>
          </a:p>
        </p:txBody>
      </p:sp>
    </p:spTree>
    <p:extLst>
      <p:ext uri="{BB962C8B-B14F-4D97-AF65-F5344CB8AC3E}">
        <p14:creationId xmlns:p14="http://schemas.microsoft.com/office/powerpoint/2010/main" val="151442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1" nodeType="clickEffect">
                                  <p:stCondLst>
                                    <p:cond delay="0"/>
                                  </p:stCondLst>
                                  <p:childTnLst>
                                    <p:animEffect transition="out" filter="dissolv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1"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dissolv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1" nodeType="clickEffect">
                                  <p:stCondLst>
                                    <p:cond delay="0"/>
                                  </p:stCondLst>
                                  <p:childTnLst>
                                    <p:animEffect transition="out" filter="dissolv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6" presetClass="emph" presetSubtype="0" fill="hold" nodeType="clickEffect">
                                  <p:stCondLst>
                                    <p:cond delay="0"/>
                                  </p:stCondLst>
                                  <p:childTnLst>
                                    <p:animScale>
                                      <p:cBhvr>
                                        <p:cTn id="46" dur="2000" fill="hold"/>
                                        <p:tgtEl>
                                          <p:spTgt spid="4098"/>
                                        </p:tgtEl>
                                      </p:cBhvr>
                                      <p:by x="300000" y="300000"/>
                                    </p:animScale>
                                  </p:childTnLst>
                                </p:cTn>
                              </p:par>
                            </p:childTnLst>
                          </p:cTn>
                        </p:par>
                      </p:childTnLst>
                    </p:cTn>
                  </p:par>
                  <p:par>
                    <p:cTn id="47" fill="hold">
                      <p:stCondLst>
                        <p:cond delay="indefinite"/>
                      </p:stCondLst>
                      <p:childTnLst>
                        <p:par>
                          <p:cTn id="48" fill="hold">
                            <p:stCondLst>
                              <p:cond delay="0"/>
                            </p:stCondLst>
                            <p:childTnLst>
                              <p:par>
                                <p:cTn id="49" presetID="6" presetClass="emph" presetSubtype="0" fill="hold" nodeType="clickEffect">
                                  <p:stCondLst>
                                    <p:cond delay="0"/>
                                  </p:stCondLst>
                                  <p:childTnLst>
                                    <p:animScale>
                                      <p:cBhvr>
                                        <p:cTn id="50" dur="2000" fill="hold"/>
                                        <p:tgtEl>
                                          <p:spTgt spid="4098"/>
                                        </p:tgtEl>
                                      </p:cBhvr>
                                      <p:by x="33000" y="33000"/>
                                    </p:animScale>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dissolve">
                                      <p:cBhvr>
                                        <p:cTn id="55" dur="5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xit" presetSubtype="0" fill="hold" grpId="1" nodeType="clickEffect">
                                  <p:stCondLst>
                                    <p:cond delay="0"/>
                                  </p:stCondLst>
                                  <p:childTnLst>
                                    <p:animEffect transition="out" filter="dissolve">
                                      <p:cBhvr>
                                        <p:cTn id="59" dur="500"/>
                                        <p:tgtEl>
                                          <p:spTgt spid="7"/>
                                        </p:tgtEl>
                                      </p:cBhvr>
                                    </p:animEffect>
                                    <p:set>
                                      <p:cBhvr>
                                        <p:cTn id="60" dur="1" fill="hold">
                                          <p:stCondLst>
                                            <p:cond delay="499"/>
                                          </p:stCondLst>
                                        </p:cTn>
                                        <p:tgtEl>
                                          <p:spTgt spid="7"/>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dissolve">
                                      <p:cBhvr>
                                        <p:cTn id="6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7" grpId="0"/>
      <p:bldP spid="7" grpId="1"/>
      <p:bldP spid="8" grpId="0"/>
      <p:bldP spid="8" grpId="1"/>
      <p:bldP spid="12" grpId="0"/>
      <p:bldP spid="12" grpId="1"/>
      <p:bldP spid="16" grpId="0"/>
      <p:bldP spid="13" grpId="0"/>
      <p:bldP spid="1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46F9E07-D504-6148-99D3-3B338CFFE5E6}"/>
              </a:ext>
            </a:extLst>
          </p:cNvPr>
          <p:cNvSpPr txBox="1"/>
          <p:nvPr/>
        </p:nvSpPr>
        <p:spPr>
          <a:xfrm>
            <a:off x="5211409" y="926416"/>
            <a:ext cx="6627521" cy="5365571"/>
          </a:xfrm>
          <a:prstGeom prst="rect">
            <a:avLst/>
          </a:prstGeom>
          <a:noFill/>
        </p:spPr>
        <p:txBody>
          <a:bodyPr wrap="square" rtlCol="0">
            <a:spAutoFit/>
          </a:bodyPr>
          <a:lstStyle/>
          <a:p>
            <a:pPr>
              <a:spcAft>
                <a:spcPts val="1000"/>
              </a:spcAft>
            </a:pPr>
            <a:r>
              <a:rPr lang="en-US" sz="3600" b="1" dirty="0">
                <a:solidFill>
                  <a:schemeClr val="accent4">
                    <a:lumMod val="20000"/>
                    <a:lumOff val="80000"/>
                  </a:schemeClr>
                </a:solidFill>
                <a:latin typeface="BIG CASLON MEDIUM" panose="02000603090000020003" pitchFamily="2" charset="-79"/>
                <a:cs typeface="BIG CASLON MEDIUM" panose="02000603090000020003" pitchFamily="2" charset="-79"/>
              </a:rPr>
              <a:t>“</a:t>
            </a:r>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 . . Britain did itself more damage in those two hours than anyone present imagined.  By alienating Franklin, the British government showed itself doubly inept: for making an enemy of a friend, and for doing so of the ablest and most respected American alive.”</a:t>
            </a:r>
          </a:p>
          <a:p>
            <a:pPr>
              <a:spcAft>
                <a:spcPts val="1000"/>
              </a:spcAft>
            </a:pPr>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 H.W. Brands, </a:t>
            </a:r>
            <a:r>
              <a:rPr lang="en-US" i="1" dirty="0">
                <a:solidFill>
                  <a:schemeClr val="accent4">
                    <a:lumMod val="20000"/>
                    <a:lumOff val="80000"/>
                  </a:schemeClr>
                </a:solidFill>
                <a:latin typeface="Big Caslon Medium" panose="02000603090000020003" pitchFamily="2" charset="-79"/>
                <a:cs typeface="Big Caslon Medium" panose="02000603090000020003" pitchFamily="2" charset="-79"/>
              </a:rPr>
              <a:t>The First American</a:t>
            </a:r>
          </a:p>
          <a:p>
            <a:endPar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endParaRPr>
          </a:p>
        </p:txBody>
      </p:sp>
      <p:sp>
        <p:nvSpPr>
          <p:cNvPr id="2" name="Rectangle 1">
            <a:extLst>
              <a:ext uri="{FF2B5EF4-FFF2-40B4-BE49-F238E27FC236}">
                <a16:creationId xmlns:a16="http://schemas.microsoft.com/office/drawing/2014/main" id="{970C55CB-33E8-3440-8858-6261E03C091C}"/>
              </a:ext>
            </a:extLst>
          </p:cNvPr>
          <p:cNvSpPr/>
          <p:nvPr/>
        </p:nvSpPr>
        <p:spPr>
          <a:xfrm>
            <a:off x="0" y="0"/>
            <a:ext cx="4591878" cy="6858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B60A18A-BD8D-EC42-89CB-54306CCEC496}"/>
              </a:ext>
            </a:extLst>
          </p:cNvPr>
          <p:cNvSpPr txBox="1"/>
          <p:nvPr/>
        </p:nvSpPr>
        <p:spPr>
          <a:xfrm>
            <a:off x="205415" y="252247"/>
            <a:ext cx="4386463" cy="1000274"/>
          </a:xfrm>
          <a:prstGeom prst="rect">
            <a:avLst/>
          </a:prstGeom>
          <a:solidFill>
            <a:schemeClr val="accent4">
              <a:lumMod val="20000"/>
              <a:lumOff val="80000"/>
              <a:alpha val="0"/>
            </a:schemeClr>
          </a:solidFill>
        </p:spPr>
        <p:txBody>
          <a:bodyPr wrap="square" rtlCol="0">
            <a:spAutoFit/>
          </a:bodyPr>
          <a:lstStyle/>
          <a:p>
            <a:pPr>
              <a:spcAft>
                <a:spcPts val="600"/>
              </a:spcAft>
            </a:pPr>
            <a:r>
              <a:rPr lang="en-US" sz="3600" b="1" dirty="0">
                <a:latin typeface="BIG CASLON MEDIUM" panose="02000603090000020003" pitchFamily="2" charset="-79"/>
                <a:cs typeface="BIG CASLON MEDIUM" panose="02000603090000020003" pitchFamily="2" charset="-79"/>
              </a:rPr>
              <a:t>Statesman (1751-1790)</a:t>
            </a:r>
          </a:p>
          <a:p>
            <a:pPr>
              <a:spcAft>
                <a:spcPts val="1000"/>
              </a:spcAft>
            </a:pPr>
            <a:r>
              <a:rPr lang="en-US" dirty="0">
                <a:latin typeface="Big Caslon Medium" panose="02000603090000020003" pitchFamily="2" charset="-79"/>
                <a:cs typeface="Big Caslon Medium" panose="02000603090000020003" pitchFamily="2" charset="-79"/>
              </a:rPr>
              <a:t>1751-1764: serves in Pennsylvania Assembly </a:t>
            </a:r>
          </a:p>
        </p:txBody>
      </p:sp>
      <p:sp>
        <p:nvSpPr>
          <p:cNvPr id="7" name="TextBox 6">
            <a:extLst>
              <a:ext uri="{FF2B5EF4-FFF2-40B4-BE49-F238E27FC236}">
                <a16:creationId xmlns:a16="http://schemas.microsoft.com/office/drawing/2014/main" id="{99BF6217-349F-5940-BD63-819642992D8A}"/>
              </a:ext>
            </a:extLst>
          </p:cNvPr>
          <p:cNvSpPr txBox="1"/>
          <p:nvPr/>
        </p:nvSpPr>
        <p:spPr>
          <a:xfrm>
            <a:off x="4989253" y="926415"/>
            <a:ext cx="7323261" cy="5365571"/>
          </a:xfrm>
          <a:prstGeom prst="rect">
            <a:avLst/>
          </a:prstGeom>
          <a:noFill/>
        </p:spPr>
        <p:txBody>
          <a:bodyPr wrap="square" rtlCol="0">
            <a:spAutoFit/>
          </a:bodyPr>
          <a:lstStyle/>
          <a:p>
            <a:pPr>
              <a:spcAft>
                <a:spcPts val="1000"/>
              </a:spcAft>
            </a:pPr>
            <a:r>
              <a:rPr lang="en-US" sz="3600" b="1" dirty="0">
                <a:solidFill>
                  <a:schemeClr val="accent4">
                    <a:lumMod val="20000"/>
                    <a:lumOff val="80000"/>
                  </a:schemeClr>
                </a:solidFill>
                <a:latin typeface="BIG CASLON MEDIUM" panose="02000603090000020003" pitchFamily="2" charset="-79"/>
                <a:cs typeface="BIG CASLON MEDIUM" panose="02000603090000020003" pitchFamily="2" charset="-79"/>
              </a:rPr>
              <a:t>“</a:t>
            </a:r>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He crossed out, using the heavy backslashes that he often employed, the last three words of Jefferson’s phrase ‘We hold these truths to be sacred and undeniable’ and changed them to the words now enshrined in history: ‘We hold these truths to be self-evident.’”</a:t>
            </a:r>
          </a:p>
          <a:p>
            <a:pPr>
              <a:spcAft>
                <a:spcPts val="1000"/>
              </a:spcAft>
            </a:pPr>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 Walter Isaacson, </a:t>
            </a:r>
            <a:r>
              <a:rPr lang="en-US" i="1" dirty="0">
                <a:solidFill>
                  <a:schemeClr val="accent4">
                    <a:lumMod val="20000"/>
                    <a:lumOff val="80000"/>
                  </a:schemeClr>
                </a:solidFill>
                <a:latin typeface="BIG CASLON MEDIUM" panose="02000603090000020003" pitchFamily="2" charset="-79"/>
                <a:cs typeface="BIG CASLON MEDIUM" panose="02000603090000020003" pitchFamily="2" charset="-79"/>
              </a:rPr>
              <a:t>Benjamin Franklin: An American Life</a:t>
            </a:r>
            <a:endParaRPr lang="en-US" sz="2400" dirty="0">
              <a:solidFill>
                <a:schemeClr val="accent4">
                  <a:lumMod val="20000"/>
                  <a:lumOff val="80000"/>
                </a:schemeClr>
              </a:solidFill>
              <a:latin typeface="Big Caslon Medium" panose="02000603090000020003" pitchFamily="2" charset="-79"/>
              <a:cs typeface="Big Caslon Medium" panose="02000603090000020003" pitchFamily="2" charset="-79"/>
            </a:endParaRPr>
          </a:p>
          <a:p>
            <a:endPar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endParaRPr>
          </a:p>
        </p:txBody>
      </p:sp>
      <p:sp>
        <p:nvSpPr>
          <p:cNvPr id="8" name="TextBox 7">
            <a:extLst>
              <a:ext uri="{FF2B5EF4-FFF2-40B4-BE49-F238E27FC236}">
                <a16:creationId xmlns:a16="http://schemas.microsoft.com/office/drawing/2014/main" id="{A5B937B8-23A5-434B-AC0F-A264520B7D26}"/>
              </a:ext>
            </a:extLst>
          </p:cNvPr>
          <p:cNvSpPr txBox="1"/>
          <p:nvPr/>
        </p:nvSpPr>
        <p:spPr>
          <a:xfrm>
            <a:off x="5337123" y="1220704"/>
            <a:ext cx="6627522" cy="4257576"/>
          </a:xfrm>
          <a:prstGeom prst="rect">
            <a:avLst/>
          </a:prstGeom>
          <a:noFill/>
        </p:spPr>
        <p:txBody>
          <a:bodyPr wrap="square" rtlCol="0">
            <a:spAutoFit/>
          </a:bodyPr>
          <a:lstStyle/>
          <a:p>
            <a:pPr>
              <a:spcAft>
                <a:spcPts val="1000"/>
              </a:spcAft>
            </a:pPr>
            <a:r>
              <a:rPr lang="en-US" sz="3600" b="1" dirty="0">
                <a:solidFill>
                  <a:schemeClr val="accent4">
                    <a:lumMod val="20000"/>
                    <a:lumOff val="80000"/>
                  </a:schemeClr>
                </a:solidFill>
                <a:latin typeface="BIG CASLON MEDIUM" panose="02000603090000020003" pitchFamily="2" charset="-79"/>
                <a:cs typeface="BIG CASLON MEDIUM" panose="02000603090000020003" pitchFamily="2" charset="-79"/>
              </a:rPr>
              <a:t>“</a:t>
            </a:r>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That humble Application be made for an Act of the Parliament of Great Britain, by Virtue of which, one General Government may be formed in America, including all the said Colonies.”</a:t>
            </a:r>
          </a:p>
          <a:p>
            <a:pPr>
              <a:spcAft>
                <a:spcPts val="1000"/>
              </a:spcAft>
            </a:pPr>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 Benjamin Franklin, Albany Plan of Union</a:t>
            </a:r>
          </a:p>
          <a:p>
            <a:endPar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endParaRPr>
          </a:p>
        </p:txBody>
      </p:sp>
      <p:sp>
        <p:nvSpPr>
          <p:cNvPr id="4" name="TextBox 3">
            <a:extLst>
              <a:ext uri="{FF2B5EF4-FFF2-40B4-BE49-F238E27FC236}">
                <a16:creationId xmlns:a16="http://schemas.microsoft.com/office/drawing/2014/main" id="{2BB10049-49F6-2E40-9127-D235F6D41F41}"/>
              </a:ext>
            </a:extLst>
          </p:cNvPr>
          <p:cNvSpPr txBox="1"/>
          <p:nvPr/>
        </p:nvSpPr>
        <p:spPr>
          <a:xfrm>
            <a:off x="5607029" y="1965745"/>
            <a:ext cx="6609020" cy="2564805"/>
          </a:xfrm>
          <a:prstGeom prst="rect">
            <a:avLst/>
          </a:prstGeom>
          <a:noFill/>
        </p:spPr>
        <p:txBody>
          <a:bodyPr wrap="square" rtlCol="0">
            <a:spAutoFit/>
          </a:bodyPr>
          <a:lstStyle/>
          <a:p>
            <a:pPr>
              <a:spcAft>
                <a:spcPts val="1000"/>
              </a:spcAft>
            </a:pPr>
            <a:r>
              <a:rPr lang="en-US" sz="3600" b="1" dirty="0">
                <a:solidFill>
                  <a:schemeClr val="accent4">
                    <a:lumMod val="20000"/>
                    <a:lumOff val="80000"/>
                  </a:schemeClr>
                </a:solidFill>
                <a:latin typeface="BIG CASLON MEDIUM" panose="02000603090000020003" pitchFamily="2" charset="-79"/>
                <a:cs typeface="BIG CASLON MEDIUM" panose="02000603090000020003" pitchFamily="2" charset="-79"/>
              </a:rPr>
              <a:t>“Compromisers may not make great heroes, but they do make democracies</a:t>
            </a:r>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a:t>
            </a:r>
          </a:p>
          <a:p>
            <a:pPr>
              <a:spcAft>
                <a:spcPts val="1000"/>
              </a:spcAft>
            </a:pPr>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 Walter Isaacson, </a:t>
            </a:r>
            <a:r>
              <a:rPr lang="en-US" i="1" dirty="0">
                <a:solidFill>
                  <a:schemeClr val="accent4">
                    <a:lumMod val="20000"/>
                    <a:lumOff val="80000"/>
                  </a:schemeClr>
                </a:solidFill>
                <a:latin typeface="BIG CASLON MEDIUM" panose="02000603090000020003" pitchFamily="2" charset="-79"/>
                <a:cs typeface="BIG CASLON MEDIUM" panose="02000603090000020003" pitchFamily="2" charset="-79"/>
              </a:rPr>
              <a:t>Benjamin Franklin: An American Life</a:t>
            </a:r>
            <a:endParaRPr lang="en-US" dirty="0">
              <a:solidFill>
                <a:schemeClr val="accent4">
                  <a:lumMod val="20000"/>
                  <a:lumOff val="80000"/>
                </a:schemeClr>
              </a:solidFill>
              <a:latin typeface="Big Caslon Medium" panose="02000603090000020003" pitchFamily="2" charset="-79"/>
              <a:cs typeface="Big Caslon Medium" panose="02000603090000020003" pitchFamily="2" charset="-79"/>
            </a:endParaRPr>
          </a:p>
          <a:p>
            <a:endParaRPr lang="en-US" dirty="0"/>
          </a:p>
        </p:txBody>
      </p:sp>
      <p:sp>
        <p:nvSpPr>
          <p:cNvPr id="12" name="TextBox 11">
            <a:extLst>
              <a:ext uri="{FF2B5EF4-FFF2-40B4-BE49-F238E27FC236}">
                <a16:creationId xmlns:a16="http://schemas.microsoft.com/office/drawing/2014/main" id="{053040DE-CE89-A44D-A425-1D8DB4F5C296}"/>
              </a:ext>
            </a:extLst>
          </p:cNvPr>
          <p:cNvSpPr txBox="1"/>
          <p:nvPr/>
        </p:nvSpPr>
        <p:spPr>
          <a:xfrm>
            <a:off x="5462838" y="679322"/>
            <a:ext cx="6202018" cy="5919569"/>
          </a:xfrm>
          <a:prstGeom prst="rect">
            <a:avLst/>
          </a:prstGeom>
          <a:noFill/>
        </p:spPr>
        <p:txBody>
          <a:bodyPr wrap="square" rtlCol="0">
            <a:spAutoFit/>
          </a:bodyPr>
          <a:lstStyle/>
          <a:p>
            <a:pPr>
              <a:spcAft>
                <a:spcPts val="1000"/>
              </a:spcAft>
            </a:pPr>
            <a:r>
              <a:rPr lang="en-US" sz="2800" b="1" dirty="0">
                <a:solidFill>
                  <a:schemeClr val="accent4">
                    <a:lumMod val="20000"/>
                    <a:lumOff val="80000"/>
                  </a:schemeClr>
                </a:solidFill>
                <a:latin typeface="BIG CASLON MEDIUM" panose="02000603090000020003" pitchFamily="2" charset="-79"/>
                <a:cs typeface="BIG CASLON MEDIUM" panose="02000603090000020003" pitchFamily="2" charset="-79"/>
              </a:rPr>
              <a:t>“</a:t>
            </a:r>
            <a:r>
              <a:rPr lang="en-US" sz="2800" dirty="0">
                <a:solidFill>
                  <a:schemeClr val="accent4">
                    <a:lumMod val="20000"/>
                    <a:lumOff val="80000"/>
                  </a:schemeClr>
                </a:solidFill>
                <a:latin typeface="Big Caslon Medium" panose="02000603090000020003" pitchFamily="2" charset="-79"/>
                <a:cs typeface="Big Caslon Medium" panose="02000603090000020003" pitchFamily="2" charset="-79"/>
              </a:rPr>
              <a:t>The real problem Franklin had with Adams was that Adams was a geometrician when it came to foreign policy: There’s the king, we need something from him, let’s just march up and tell him what we need! Franklin understood that you would never get there that way. Instead, you had to waltz, to wander around the floor, sometimes in the opposite direction, in order finally to get to the center of things.”</a:t>
            </a:r>
          </a:p>
          <a:p>
            <a:pPr>
              <a:spcAft>
                <a:spcPts val="1000"/>
              </a:spcAft>
            </a:pPr>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 Harvey </a:t>
            </a:r>
            <a:r>
              <a:rPr lang="en-US" dirty="0" err="1">
                <a:solidFill>
                  <a:schemeClr val="accent4">
                    <a:lumMod val="20000"/>
                    <a:lumOff val="80000"/>
                  </a:schemeClr>
                </a:solidFill>
                <a:latin typeface="Big Caslon Medium" panose="02000603090000020003" pitchFamily="2" charset="-79"/>
                <a:cs typeface="Big Caslon Medium" panose="02000603090000020003" pitchFamily="2" charset="-79"/>
              </a:rPr>
              <a:t>Sicherman</a:t>
            </a:r>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 “Benjamin Franklin: American Diplomacy Traditions”</a:t>
            </a:r>
            <a:endParaRPr lang="en-US" sz="2400" dirty="0">
              <a:solidFill>
                <a:schemeClr val="accent4">
                  <a:lumMod val="20000"/>
                  <a:lumOff val="80000"/>
                </a:schemeClr>
              </a:solidFill>
              <a:latin typeface="Big Caslon Medium" panose="02000603090000020003" pitchFamily="2" charset="-79"/>
              <a:cs typeface="Big Caslon Medium" panose="02000603090000020003" pitchFamily="2" charset="-79"/>
            </a:endParaRPr>
          </a:p>
          <a:p>
            <a:endParaRPr lang="en-US" dirty="0"/>
          </a:p>
        </p:txBody>
      </p:sp>
      <p:sp>
        <p:nvSpPr>
          <p:cNvPr id="16" name="TextBox 15">
            <a:extLst>
              <a:ext uri="{FF2B5EF4-FFF2-40B4-BE49-F238E27FC236}">
                <a16:creationId xmlns:a16="http://schemas.microsoft.com/office/drawing/2014/main" id="{65B6C794-D73A-DA40-A143-39B3A133AB80}"/>
              </a:ext>
            </a:extLst>
          </p:cNvPr>
          <p:cNvSpPr txBox="1"/>
          <p:nvPr/>
        </p:nvSpPr>
        <p:spPr>
          <a:xfrm>
            <a:off x="5224111" y="2146597"/>
            <a:ext cx="6202018" cy="2564805"/>
          </a:xfrm>
          <a:prstGeom prst="rect">
            <a:avLst/>
          </a:prstGeom>
          <a:noFill/>
        </p:spPr>
        <p:txBody>
          <a:bodyPr wrap="square" rtlCol="0">
            <a:spAutoFit/>
          </a:bodyPr>
          <a:lstStyle/>
          <a:p>
            <a:pPr>
              <a:spcAft>
                <a:spcPts val="1000"/>
              </a:spcAft>
            </a:pPr>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“the greatest diplomatic victory the United States has ever achieved.”</a:t>
            </a:r>
          </a:p>
          <a:p>
            <a:pPr>
              <a:spcAft>
                <a:spcPts val="1000"/>
              </a:spcAft>
            </a:pPr>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 Edmund Morgan, historian</a:t>
            </a:r>
            <a:endParaRPr lang="en-US" sz="2400" dirty="0">
              <a:solidFill>
                <a:schemeClr val="accent4">
                  <a:lumMod val="20000"/>
                  <a:lumOff val="80000"/>
                </a:schemeClr>
              </a:solidFill>
              <a:latin typeface="Big Caslon Medium" panose="02000603090000020003" pitchFamily="2" charset="-79"/>
              <a:cs typeface="Big Caslon Medium" panose="02000603090000020003" pitchFamily="2" charset="-79"/>
            </a:endParaRPr>
          </a:p>
          <a:p>
            <a:endParaRPr lang="en-US" dirty="0"/>
          </a:p>
        </p:txBody>
      </p:sp>
      <p:sp>
        <p:nvSpPr>
          <p:cNvPr id="17" name="TextBox 16">
            <a:extLst>
              <a:ext uri="{FF2B5EF4-FFF2-40B4-BE49-F238E27FC236}">
                <a16:creationId xmlns:a16="http://schemas.microsoft.com/office/drawing/2014/main" id="{43B4B046-C46F-034D-8391-5916BE8C1E57}"/>
              </a:ext>
            </a:extLst>
          </p:cNvPr>
          <p:cNvSpPr txBox="1"/>
          <p:nvPr/>
        </p:nvSpPr>
        <p:spPr>
          <a:xfrm>
            <a:off x="5224111" y="771655"/>
            <a:ext cx="6202018" cy="5827236"/>
          </a:xfrm>
          <a:prstGeom prst="rect">
            <a:avLst/>
          </a:prstGeom>
          <a:noFill/>
        </p:spPr>
        <p:txBody>
          <a:bodyPr wrap="square" rtlCol="0">
            <a:spAutoFit/>
          </a:bodyPr>
          <a:lstStyle/>
          <a:p>
            <a:pPr>
              <a:spcAft>
                <a:spcPts val="1000"/>
              </a:spcAft>
            </a:pPr>
            <a:r>
              <a:rPr lang="en-US" sz="3200" dirty="0">
                <a:solidFill>
                  <a:schemeClr val="accent4">
                    <a:lumMod val="20000"/>
                    <a:lumOff val="80000"/>
                  </a:schemeClr>
                </a:solidFill>
                <a:latin typeface="Big Caslon Medium" panose="02000603090000020003" pitchFamily="2" charset="-79"/>
                <a:cs typeface="Big Caslon Medium" panose="02000603090000020003" pitchFamily="2" charset="-79"/>
              </a:rPr>
              <a:t>“His face appeared everywhere—on statues and prints and on medallions, snuffboxes, candy boxes, rings, clocks, vases, dishes, handkerchiefs, and pocketknives.  Franklin told his daughter that the ‘incredible’ numbers of images spread everywhere ‘have made your father’s face as well known as that of the moon.’”</a:t>
            </a:r>
          </a:p>
          <a:p>
            <a:pPr>
              <a:spcAft>
                <a:spcPts val="1000"/>
              </a:spcAft>
            </a:pPr>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 Gordon Wood, </a:t>
            </a:r>
            <a:r>
              <a:rPr lang="en-US" i="1" dirty="0">
                <a:solidFill>
                  <a:schemeClr val="accent4">
                    <a:lumMod val="20000"/>
                    <a:lumOff val="80000"/>
                  </a:schemeClr>
                </a:solidFill>
                <a:latin typeface="BIG CASLON MEDIUM" panose="02000603090000020003" pitchFamily="2" charset="-79"/>
                <a:cs typeface="BIG CASLON MEDIUM" panose="02000603090000020003" pitchFamily="2" charset="-79"/>
              </a:rPr>
              <a:t>The Americanization of Benjamin Franklin</a:t>
            </a:r>
            <a:endParaRPr lang="en-US" dirty="0">
              <a:solidFill>
                <a:schemeClr val="accent4">
                  <a:lumMod val="20000"/>
                  <a:lumOff val="80000"/>
                </a:schemeClr>
              </a:solidFill>
              <a:latin typeface="Big Caslon Medium" panose="02000603090000020003" pitchFamily="2" charset="-79"/>
              <a:cs typeface="Big Caslon Medium" panose="02000603090000020003" pitchFamily="2" charset="-79"/>
            </a:endParaRPr>
          </a:p>
          <a:p>
            <a:endParaRPr lang="en-US" dirty="0"/>
          </a:p>
        </p:txBody>
      </p:sp>
      <p:pic>
        <p:nvPicPr>
          <p:cNvPr id="5122" name="Picture 2">
            <a:extLst>
              <a:ext uri="{FF2B5EF4-FFF2-40B4-BE49-F238E27FC236}">
                <a16:creationId xmlns:a16="http://schemas.microsoft.com/office/drawing/2014/main" id="{02B34CF4-0A63-924B-BFF1-FBF8B00051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5939" y="1338489"/>
            <a:ext cx="2140220" cy="154095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88033367-E1A3-6948-BFC4-0012460539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5248" y="3784191"/>
            <a:ext cx="1413340" cy="106000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3566A01-9F5A-7340-B0BA-3CE78209DD88}"/>
              </a:ext>
            </a:extLst>
          </p:cNvPr>
          <p:cNvSpPr txBox="1"/>
          <p:nvPr/>
        </p:nvSpPr>
        <p:spPr>
          <a:xfrm>
            <a:off x="217510" y="1252521"/>
            <a:ext cx="2128126" cy="1605568"/>
          </a:xfrm>
          <a:prstGeom prst="rect">
            <a:avLst/>
          </a:prstGeom>
          <a:solidFill>
            <a:schemeClr val="accent4">
              <a:lumMod val="20000"/>
              <a:lumOff val="80000"/>
              <a:alpha val="0"/>
            </a:schemeClr>
          </a:solidFill>
        </p:spPr>
        <p:txBody>
          <a:bodyPr wrap="square" rtlCol="0">
            <a:spAutoFit/>
          </a:bodyPr>
          <a:lstStyle/>
          <a:p>
            <a:pPr>
              <a:spcAft>
                <a:spcPts val="1000"/>
              </a:spcAft>
            </a:pPr>
            <a:r>
              <a:rPr lang="en-US" dirty="0">
                <a:latin typeface="Big Caslon Medium" panose="02000603090000020003" pitchFamily="2" charset="-79"/>
                <a:cs typeface="Big Caslon Medium" panose="02000603090000020003" pitchFamily="2" charset="-79"/>
              </a:rPr>
              <a:t>1754: proposes Albany Plan of Union </a:t>
            </a:r>
          </a:p>
          <a:p>
            <a:pPr>
              <a:spcAft>
                <a:spcPts val="1000"/>
              </a:spcAft>
            </a:pPr>
            <a:r>
              <a:rPr lang="en-US" dirty="0">
                <a:latin typeface="Big Caslon Medium" panose="02000603090000020003" pitchFamily="2" charset="-79"/>
                <a:cs typeface="Big Caslon Medium" panose="02000603090000020003" pitchFamily="2" charset="-79"/>
              </a:rPr>
              <a:t>1774: endures philippic in cockpit </a:t>
            </a:r>
          </a:p>
        </p:txBody>
      </p:sp>
      <p:sp>
        <p:nvSpPr>
          <p:cNvPr id="18" name="TextBox 17">
            <a:extLst>
              <a:ext uri="{FF2B5EF4-FFF2-40B4-BE49-F238E27FC236}">
                <a16:creationId xmlns:a16="http://schemas.microsoft.com/office/drawing/2014/main" id="{BC1D81AB-F0D2-644C-A936-90D218B5AAAB}"/>
              </a:ext>
            </a:extLst>
          </p:cNvPr>
          <p:cNvSpPr txBox="1"/>
          <p:nvPr/>
        </p:nvSpPr>
        <p:spPr>
          <a:xfrm>
            <a:off x="237076" y="4899282"/>
            <a:ext cx="4199084" cy="1456809"/>
          </a:xfrm>
          <a:prstGeom prst="rect">
            <a:avLst/>
          </a:prstGeom>
          <a:solidFill>
            <a:schemeClr val="accent4">
              <a:lumMod val="20000"/>
              <a:lumOff val="80000"/>
              <a:alpha val="0"/>
            </a:schemeClr>
          </a:solidFill>
        </p:spPr>
        <p:txBody>
          <a:bodyPr wrap="square" rtlCol="0">
            <a:spAutoFit/>
          </a:bodyPr>
          <a:lstStyle/>
          <a:p>
            <a:pPr>
              <a:spcAft>
                <a:spcPts val="1000"/>
              </a:spcAft>
            </a:pPr>
            <a:r>
              <a:rPr lang="en-US" dirty="0">
                <a:latin typeface="Big Caslon Medium" panose="02000603090000020003" pitchFamily="2" charset="-79"/>
                <a:cs typeface="Big Caslon Medium" panose="02000603090000020003" pitchFamily="2" charset="-79"/>
              </a:rPr>
              <a:t>1783: negotiates Treaty of Paris</a:t>
            </a:r>
          </a:p>
          <a:p>
            <a:pPr>
              <a:spcAft>
                <a:spcPts val="1000"/>
              </a:spcAft>
            </a:pPr>
            <a:r>
              <a:rPr lang="en-US" dirty="0">
                <a:latin typeface="Big Caslon Medium" panose="02000603090000020003" pitchFamily="2" charset="-79"/>
                <a:cs typeface="Big Caslon Medium" panose="02000603090000020003" pitchFamily="2" charset="-79"/>
              </a:rPr>
              <a:t>1787: negotiates “great compromise”; calls for unity at Constitutional Convention</a:t>
            </a:r>
          </a:p>
          <a:p>
            <a:pPr>
              <a:spcAft>
                <a:spcPts val="1000"/>
              </a:spcAft>
            </a:pPr>
            <a:r>
              <a:rPr lang="en-US" dirty="0">
                <a:latin typeface="Big Caslon Medium" panose="02000603090000020003" pitchFamily="2" charset="-79"/>
                <a:cs typeface="Big Caslon Medium" panose="02000603090000020003" pitchFamily="2" charset="-79"/>
              </a:rPr>
              <a:t>1790: calls on Congress to end slavery</a:t>
            </a:r>
          </a:p>
        </p:txBody>
      </p:sp>
      <p:sp>
        <p:nvSpPr>
          <p:cNvPr id="19" name="TextBox 18">
            <a:extLst>
              <a:ext uri="{FF2B5EF4-FFF2-40B4-BE49-F238E27FC236}">
                <a16:creationId xmlns:a16="http://schemas.microsoft.com/office/drawing/2014/main" id="{B98A28C0-63D4-354D-AB54-C51CE0F46E47}"/>
              </a:ext>
            </a:extLst>
          </p:cNvPr>
          <p:cNvSpPr txBox="1"/>
          <p:nvPr/>
        </p:nvSpPr>
        <p:spPr>
          <a:xfrm>
            <a:off x="227355" y="2855993"/>
            <a:ext cx="4386463" cy="1051570"/>
          </a:xfrm>
          <a:prstGeom prst="rect">
            <a:avLst/>
          </a:prstGeom>
          <a:solidFill>
            <a:schemeClr val="accent4">
              <a:lumMod val="20000"/>
              <a:lumOff val="80000"/>
              <a:alpha val="0"/>
            </a:schemeClr>
          </a:solidFill>
        </p:spPr>
        <p:txBody>
          <a:bodyPr wrap="square" rtlCol="0">
            <a:spAutoFit/>
          </a:bodyPr>
          <a:lstStyle/>
          <a:p>
            <a:pPr>
              <a:spcAft>
                <a:spcPts val="1000"/>
              </a:spcAft>
            </a:pPr>
            <a:r>
              <a:rPr lang="en-US" dirty="0">
                <a:latin typeface="Big Caslon Medium" panose="02000603090000020003" pitchFamily="2" charset="-79"/>
                <a:cs typeface="Big Caslon Medium" panose="02000603090000020003" pitchFamily="2" charset="-79"/>
              </a:rPr>
              <a:t>1775: drafts Articles of Confederation</a:t>
            </a:r>
          </a:p>
          <a:p>
            <a:pPr>
              <a:spcAft>
                <a:spcPts val="1000"/>
              </a:spcAft>
            </a:pPr>
            <a:r>
              <a:rPr lang="en-US" dirty="0">
                <a:latin typeface="Big Caslon Medium" panose="02000603090000020003" pitchFamily="2" charset="-79"/>
                <a:cs typeface="Big Caslon Medium" panose="02000603090000020003" pitchFamily="2" charset="-79"/>
              </a:rPr>
              <a:t>1776: assists Jefferson with </a:t>
            </a:r>
            <a:r>
              <a:rPr lang="en-US" dirty="0">
                <a:latin typeface="Big Caslon Medium" panose="02000603090000020003" pitchFamily="2" charset="-79"/>
                <a:cs typeface="Big Caslon Medium" panose="02000603090000020003" pitchFamily="2" charset="-79"/>
                <a:hlinkClick r:id="rId5"/>
              </a:rPr>
              <a:t>Declaration of Independence </a:t>
            </a:r>
            <a:endParaRPr lang="en-US" dirty="0">
              <a:latin typeface="Big Caslon Medium" panose="02000603090000020003" pitchFamily="2" charset="-79"/>
              <a:cs typeface="Big Caslon Medium" panose="02000603090000020003" pitchFamily="2" charset="-79"/>
            </a:endParaRPr>
          </a:p>
        </p:txBody>
      </p:sp>
      <p:sp>
        <p:nvSpPr>
          <p:cNvPr id="20" name="TextBox 19">
            <a:extLst>
              <a:ext uri="{FF2B5EF4-FFF2-40B4-BE49-F238E27FC236}">
                <a16:creationId xmlns:a16="http://schemas.microsoft.com/office/drawing/2014/main" id="{B35F3201-C236-8844-980D-B5FD22885DCF}"/>
              </a:ext>
            </a:extLst>
          </p:cNvPr>
          <p:cNvSpPr txBox="1"/>
          <p:nvPr/>
        </p:nvSpPr>
        <p:spPr>
          <a:xfrm>
            <a:off x="240390" y="3888553"/>
            <a:ext cx="2508393" cy="923330"/>
          </a:xfrm>
          <a:prstGeom prst="rect">
            <a:avLst/>
          </a:prstGeom>
          <a:solidFill>
            <a:schemeClr val="accent4">
              <a:lumMod val="20000"/>
              <a:lumOff val="80000"/>
              <a:alpha val="0"/>
            </a:schemeClr>
          </a:solidFill>
        </p:spPr>
        <p:txBody>
          <a:bodyPr wrap="square" rtlCol="0">
            <a:spAutoFit/>
          </a:bodyPr>
          <a:lstStyle/>
          <a:p>
            <a:pPr>
              <a:spcAft>
                <a:spcPts val="1000"/>
              </a:spcAft>
            </a:pPr>
            <a:r>
              <a:rPr lang="en-US" dirty="0">
                <a:latin typeface="Big Caslon Medium" panose="02000603090000020003" pitchFamily="2" charset="-79"/>
                <a:cs typeface="Big Caslon Medium" panose="02000603090000020003" pitchFamily="2" charset="-79"/>
              </a:rPr>
              <a:t>1778: helps secure French support for American Revolution</a:t>
            </a:r>
          </a:p>
        </p:txBody>
      </p:sp>
      <p:pic>
        <p:nvPicPr>
          <p:cNvPr id="5126" name="Picture 6">
            <a:extLst>
              <a:ext uri="{FF2B5EF4-FFF2-40B4-BE49-F238E27FC236}">
                <a16:creationId xmlns:a16="http://schemas.microsoft.com/office/drawing/2014/main" id="{84E56AEF-8B9B-D348-BD97-5CD009A44D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0884" y="864649"/>
            <a:ext cx="6505538" cy="430513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C8E0DE99-A0E9-0F4F-BD26-2A7DCEDABB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48569" y="815912"/>
            <a:ext cx="6321751" cy="441052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A5E2601A-C28C-2E4F-B1AC-C63A8F53FC79}"/>
              </a:ext>
            </a:extLst>
          </p:cNvPr>
          <p:cNvSpPr txBox="1"/>
          <p:nvPr/>
        </p:nvSpPr>
        <p:spPr>
          <a:xfrm>
            <a:off x="5232400" y="5317577"/>
            <a:ext cx="6440745" cy="523220"/>
          </a:xfrm>
          <a:prstGeom prst="rect">
            <a:avLst/>
          </a:prstGeom>
          <a:noFill/>
        </p:spPr>
        <p:txBody>
          <a:bodyPr wrap="square" rtlCol="0">
            <a:spAutoFit/>
          </a:bodyPr>
          <a:lstStyle/>
          <a:p>
            <a:r>
              <a:rPr lang="en-US" sz="1400" dirty="0">
                <a:solidFill>
                  <a:schemeClr val="accent4">
                    <a:lumMod val="20000"/>
                    <a:lumOff val="80000"/>
                  </a:schemeClr>
                </a:solidFill>
                <a:latin typeface="Big Caslon Medium" panose="02000603090000020003" pitchFamily="2" charset="-79"/>
                <a:cs typeface="Big Caslon Medium" panose="02000603090000020003" pitchFamily="2" charset="-79"/>
              </a:rPr>
              <a:t>Christian </a:t>
            </a:r>
            <a:r>
              <a:rPr lang="en-US" sz="1400" dirty="0" err="1">
                <a:solidFill>
                  <a:schemeClr val="accent4">
                    <a:lumMod val="20000"/>
                    <a:lumOff val="80000"/>
                  </a:schemeClr>
                </a:solidFill>
                <a:latin typeface="Big Caslon Medium" panose="02000603090000020003" pitchFamily="2" charset="-79"/>
                <a:cs typeface="Big Caslon Medium" panose="02000603090000020003" pitchFamily="2" charset="-79"/>
              </a:rPr>
              <a:t>Schuessele</a:t>
            </a:r>
            <a:r>
              <a:rPr lang="en-US" sz="1400" dirty="0">
                <a:solidFill>
                  <a:schemeClr val="accent4">
                    <a:lumMod val="20000"/>
                    <a:lumOff val="80000"/>
                  </a:schemeClr>
                </a:solidFill>
                <a:latin typeface="Big Caslon Medium" panose="02000603090000020003" pitchFamily="2" charset="-79"/>
                <a:cs typeface="Big Caslon Medium" panose="02000603090000020003" pitchFamily="2" charset="-79"/>
              </a:rPr>
              <a:t>, </a:t>
            </a:r>
            <a:r>
              <a:rPr lang="en-US" sz="1400" i="1" dirty="0">
                <a:solidFill>
                  <a:schemeClr val="accent4">
                    <a:lumMod val="20000"/>
                    <a:lumOff val="80000"/>
                  </a:schemeClr>
                </a:solidFill>
                <a:latin typeface="Big Caslon Medium" panose="02000603090000020003" pitchFamily="2" charset="-79"/>
                <a:cs typeface="Big Caslon Medium" panose="02000603090000020003" pitchFamily="2" charset="-79"/>
              </a:rPr>
              <a:t>Franklin before the Lord’s Council, Whitehall Chapel, London, 1774</a:t>
            </a:r>
            <a:r>
              <a:rPr lang="en-US" sz="1400" dirty="0">
                <a:solidFill>
                  <a:schemeClr val="accent4">
                    <a:lumMod val="20000"/>
                    <a:lumOff val="80000"/>
                  </a:schemeClr>
                </a:solidFill>
                <a:latin typeface="Big Caslon Medium" panose="02000603090000020003" pitchFamily="2" charset="-79"/>
                <a:cs typeface="Big Caslon Medium" panose="02000603090000020003" pitchFamily="2" charset="-79"/>
              </a:rPr>
              <a:t>, public domain, Wikimedia Commons</a:t>
            </a:r>
          </a:p>
        </p:txBody>
      </p:sp>
      <p:sp>
        <p:nvSpPr>
          <p:cNvPr id="22" name="TextBox 21">
            <a:extLst>
              <a:ext uri="{FF2B5EF4-FFF2-40B4-BE49-F238E27FC236}">
                <a16:creationId xmlns:a16="http://schemas.microsoft.com/office/drawing/2014/main" id="{367AD46A-7F8F-4B4D-AFFE-4E7433DAD2D4}"/>
              </a:ext>
            </a:extLst>
          </p:cNvPr>
          <p:cNvSpPr txBox="1"/>
          <p:nvPr/>
        </p:nvSpPr>
        <p:spPr>
          <a:xfrm>
            <a:off x="5407902" y="5396097"/>
            <a:ext cx="6273532" cy="307777"/>
          </a:xfrm>
          <a:prstGeom prst="rect">
            <a:avLst/>
          </a:prstGeom>
          <a:noFill/>
        </p:spPr>
        <p:txBody>
          <a:bodyPr wrap="square" rtlCol="0">
            <a:spAutoFit/>
          </a:bodyPr>
          <a:lstStyle/>
          <a:p>
            <a:r>
              <a:rPr lang="en-US" sz="1400" dirty="0">
                <a:solidFill>
                  <a:schemeClr val="accent4">
                    <a:lumMod val="20000"/>
                    <a:lumOff val="80000"/>
                  </a:schemeClr>
                </a:solidFill>
                <a:latin typeface="Big Caslon Medium" panose="02000603090000020003" pitchFamily="2" charset="-79"/>
                <a:cs typeface="Big Caslon Medium" panose="02000603090000020003" pitchFamily="2" charset="-79"/>
              </a:rPr>
              <a:t>John Trumbull, </a:t>
            </a:r>
            <a:r>
              <a:rPr lang="en-US" sz="1400" i="1" dirty="0">
                <a:solidFill>
                  <a:schemeClr val="accent4">
                    <a:lumMod val="20000"/>
                    <a:lumOff val="80000"/>
                  </a:schemeClr>
                </a:solidFill>
                <a:latin typeface="Big Caslon Medium" panose="02000603090000020003" pitchFamily="2" charset="-79"/>
                <a:cs typeface="Big Caslon Medium" panose="02000603090000020003" pitchFamily="2" charset="-79"/>
              </a:rPr>
              <a:t>Declaration of Independence</a:t>
            </a:r>
            <a:r>
              <a:rPr lang="en-US" sz="1400" dirty="0">
                <a:solidFill>
                  <a:schemeClr val="accent4">
                    <a:lumMod val="20000"/>
                    <a:lumOff val="80000"/>
                  </a:schemeClr>
                </a:solidFill>
                <a:latin typeface="Big Caslon Medium" panose="02000603090000020003" pitchFamily="2" charset="-79"/>
                <a:cs typeface="Big Caslon Medium" panose="02000603090000020003" pitchFamily="2" charset="-79"/>
              </a:rPr>
              <a:t>, public domain, Wikimedia Commons</a:t>
            </a:r>
          </a:p>
        </p:txBody>
      </p:sp>
      <p:sp>
        <p:nvSpPr>
          <p:cNvPr id="23" name="TextBox 22">
            <a:extLst>
              <a:ext uri="{FF2B5EF4-FFF2-40B4-BE49-F238E27FC236}">
                <a16:creationId xmlns:a16="http://schemas.microsoft.com/office/drawing/2014/main" id="{5AEE46B4-8F97-3E4C-9B21-63C8682AA19B}"/>
              </a:ext>
            </a:extLst>
          </p:cNvPr>
          <p:cNvSpPr txBox="1"/>
          <p:nvPr/>
        </p:nvSpPr>
        <p:spPr>
          <a:xfrm>
            <a:off x="5262990" y="1360923"/>
            <a:ext cx="6784402" cy="3970318"/>
          </a:xfrm>
          <a:prstGeom prst="rect">
            <a:avLst/>
          </a:prstGeom>
          <a:noFill/>
        </p:spPr>
        <p:txBody>
          <a:bodyPr wrap="square" rtlCol="0">
            <a:spAutoFit/>
          </a:bodyPr>
          <a:lstStyle/>
          <a:p>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“Being a public official—that was what counted, that was how the community was best served, that was where true greatness and lasting fame could be best achieved.”</a:t>
            </a:r>
          </a:p>
          <a:p>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a:t>
            </a:r>
            <a:r>
              <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rPr>
              <a:t>Gordon Wood, </a:t>
            </a:r>
            <a:r>
              <a:rPr lang="en-US" sz="2000" i="1" dirty="0">
                <a:solidFill>
                  <a:schemeClr val="accent4">
                    <a:lumMod val="20000"/>
                    <a:lumOff val="80000"/>
                  </a:schemeClr>
                </a:solidFill>
                <a:latin typeface="Big Caslon Medium" panose="02000603090000020003" pitchFamily="2" charset="-79"/>
                <a:cs typeface="Big Caslon Medium" panose="02000603090000020003" pitchFamily="2" charset="-79"/>
              </a:rPr>
              <a:t>The Americanization of Benjamin Franklin</a:t>
            </a:r>
            <a:endPar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endParaRPr>
          </a:p>
        </p:txBody>
      </p:sp>
    </p:spTree>
    <p:extLst>
      <p:ext uri="{BB962C8B-B14F-4D97-AF65-F5344CB8AC3E}">
        <p14:creationId xmlns:p14="http://schemas.microsoft.com/office/powerpoint/2010/main" val="3420187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23"/>
                                        </p:tgtEl>
                                      </p:cBhvr>
                                    </p:animEffect>
                                    <p:set>
                                      <p:cBhvr>
                                        <p:cTn id="12" dur="1" fill="hold">
                                          <p:stCondLst>
                                            <p:cond delay="499"/>
                                          </p:stCondLst>
                                        </p:cTn>
                                        <p:tgtEl>
                                          <p:spTgt spid="2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1"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mph" presetSubtype="0" fill="hold" nodeType="clickEffect">
                                  <p:stCondLst>
                                    <p:cond delay="0"/>
                                  </p:stCondLst>
                                  <p:childTnLst>
                                    <p:animScale>
                                      <p:cBhvr>
                                        <p:cTn id="26" dur="2000" fill="hold"/>
                                        <p:tgtEl>
                                          <p:spTgt spid="5122"/>
                                        </p:tgtEl>
                                      </p:cBhvr>
                                      <p:by x="300000" y="300000"/>
                                    </p:animScale>
                                  </p:childTnLst>
                                </p:cTn>
                              </p:par>
                            </p:childTnLst>
                          </p:cTn>
                        </p:par>
                      </p:childTnLst>
                    </p:cTn>
                  </p:par>
                  <p:par>
                    <p:cTn id="27" fill="hold">
                      <p:stCondLst>
                        <p:cond delay="indefinite"/>
                      </p:stCondLst>
                      <p:childTnLst>
                        <p:par>
                          <p:cTn id="28" fill="hold">
                            <p:stCondLst>
                              <p:cond delay="0"/>
                            </p:stCondLst>
                            <p:childTnLst>
                              <p:par>
                                <p:cTn id="29" presetID="6" presetClass="emph" presetSubtype="0" fill="hold" nodeType="clickEffect">
                                  <p:stCondLst>
                                    <p:cond delay="0"/>
                                  </p:stCondLst>
                                  <p:childTnLst>
                                    <p:animScale>
                                      <p:cBhvr>
                                        <p:cTn id="30" dur="2000" fill="hold"/>
                                        <p:tgtEl>
                                          <p:spTgt spid="5122"/>
                                        </p:tgtEl>
                                      </p:cBhvr>
                                      <p:by x="33000" y="33000"/>
                                    </p:animScale>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5128"/>
                                        </p:tgtEl>
                                        <p:attrNameLst>
                                          <p:attrName>style.visibility</p:attrName>
                                        </p:attrNameLst>
                                      </p:cBhvr>
                                      <p:to>
                                        <p:strVal val="visible"/>
                                      </p:to>
                                    </p:set>
                                    <p:animEffect transition="in" filter="dissolve">
                                      <p:cBhvr>
                                        <p:cTn id="35" dur="500"/>
                                        <p:tgtEl>
                                          <p:spTgt spid="5128"/>
                                        </p:tgtEl>
                                      </p:cBhvr>
                                    </p:animEffect>
                                  </p:childTnLst>
                                </p:cTn>
                              </p:par>
                              <p:par>
                                <p:cTn id="36" presetID="9" presetClass="entr" presetSubtype="0" fill="hold" grpId="1"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dissolv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xit" presetSubtype="0" fill="hold" nodeType="clickEffect">
                                  <p:stCondLst>
                                    <p:cond delay="0"/>
                                  </p:stCondLst>
                                  <p:childTnLst>
                                    <p:animEffect transition="out" filter="dissolve">
                                      <p:cBhvr>
                                        <p:cTn id="42" dur="500"/>
                                        <p:tgtEl>
                                          <p:spTgt spid="5128"/>
                                        </p:tgtEl>
                                      </p:cBhvr>
                                    </p:animEffect>
                                    <p:set>
                                      <p:cBhvr>
                                        <p:cTn id="43" dur="1" fill="hold">
                                          <p:stCondLst>
                                            <p:cond delay="499"/>
                                          </p:stCondLst>
                                        </p:cTn>
                                        <p:tgtEl>
                                          <p:spTgt spid="5128"/>
                                        </p:tgtEl>
                                        <p:attrNameLst>
                                          <p:attrName>style.visibility</p:attrName>
                                        </p:attrNameLst>
                                      </p:cBhvr>
                                      <p:to>
                                        <p:strVal val="hidden"/>
                                      </p:to>
                                    </p:set>
                                  </p:childTnLst>
                                </p:cTn>
                              </p:par>
                              <p:par>
                                <p:cTn id="44" presetID="9" presetClass="exit" presetSubtype="0" fill="hold" grpId="0" nodeType="withEffect">
                                  <p:stCondLst>
                                    <p:cond delay="0"/>
                                  </p:stCondLst>
                                  <p:childTnLst>
                                    <p:animEffect transition="out" filter="dissolv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dissolve">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xit" presetSubtype="0" fill="hold" grpId="1" nodeType="clickEffect">
                                  <p:stCondLst>
                                    <p:cond delay="0"/>
                                  </p:stCondLst>
                                  <p:childTnLst>
                                    <p:animEffect transition="out" filter="dissolve">
                                      <p:cBhvr>
                                        <p:cTn id="55" dur="500"/>
                                        <p:tgtEl>
                                          <p:spTgt spid="10"/>
                                        </p:tgtEl>
                                      </p:cBhvr>
                                    </p:animEffect>
                                    <p:set>
                                      <p:cBhvr>
                                        <p:cTn id="56" dur="1" fill="hold">
                                          <p:stCondLst>
                                            <p:cond delay="499"/>
                                          </p:stCondLst>
                                        </p:cTn>
                                        <p:tgtEl>
                                          <p:spTgt spid="10"/>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nodeType="clickEffect">
                                  <p:stCondLst>
                                    <p:cond delay="0"/>
                                  </p:stCondLst>
                                  <p:childTnLst>
                                    <p:set>
                                      <p:cBhvr>
                                        <p:cTn id="60" dur="1" fill="hold">
                                          <p:stCondLst>
                                            <p:cond delay="0"/>
                                          </p:stCondLst>
                                        </p:cTn>
                                        <p:tgtEl>
                                          <p:spTgt spid="5126"/>
                                        </p:tgtEl>
                                        <p:attrNameLst>
                                          <p:attrName>style.visibility</p:attrName>
                                        </p:attrNameLst>
                                      </p:cBhvr>
                                      <p:to>
                                        <p:strVal val="visible"/>
                                      </p:to>
                                    </p:set>
                                    <p:animEffect transition="in" filter="dissolve">
                                      <p:cBhvr>
                                        <p:cTn id="61" dur="500"/>
                                        <p:tgtEl>
                                          <p:spTgt spid="5126"/>
                                        </p:tgtEl>
                                      </p:cBhvr>
                                    </p:animEffect>
                                  </p:childTnLst>
                                </p:cTn>
                              </p:par>
                              <p:par>
                                <p:cTn id="62" presetID="9" presetClass="entr" presetSubtype="0" fill="hold" grpId="0"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dissolve">
                                      <p:cBhvr>
                                        <p:cTn id="64" dur="500"/>
                                        <p:tgtEl>
                                          <p:spTgt spid="22"/>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xit" presetSubtype="0" fill="hold" nodeType="clickEffect">
                                  <p:stCondLst>
                                    <p:cond delay="0"/>
                                  </p:stCondLst>
                                  <p:childTnLst>
                                    <p:animEffect transition="out" filter="dissolve">
                                      <p:cBhvr>
                                        <p:cTn id="68" dur="500"/>
                                        <p:tgtEl>
                                          <p:spTgt spid="5126"/>
                                        </p:tgtEl>
                                      </p:cBhvr>
                                    </p:animEffect>
                                    <p:set>
                                      <p:cBhvr>
                                        <p:cTn id="69" dur="1" fill="hold">
                                          <p:stCondLst>
                                            <p:cond delay="499"/>
                                          </p:stCondLst>
                                        </p:cTn>
                                        <p:tgtEl>
                                          <p:spTgt spid="5126"/>
                                        </p:tgtEl>
                                        <p:attrNameLst>
                                          <p:attrName>style.visibility</p:attrName>
                                        </p:attrNameLst>
                                      </p:cBhvr>
                                      <p:to>
                                        <p:strVal val="hidden"/>
                                      </p:to>
                                    </p:set>
                                  </p:childTnLst>
                                </p:cTn>
                              </p:par>
                              <p:par>
                                <p:cTn id="70" presetID="9" presetClass="exit" presetSubtype="0" fill="hold" grpId="1" nodeType="withEffect">
                                  <p:stCondLst>
                                    <p:cond delay="0"/>
                                  </p:stCondLst>
                                  <p:childTnLst>
                                    <p:animEffect transition="out" filter="dissolve">
                                      <p:cBhvr>
                                        <p:cTn id="71" dur="500"/>
                                        <p:tgtEl>
                                          <p:spTgt spid="22"/>
                                        </p:tgtEl>
                                      </p:cBhvr>
                                    </p:animEffect>
                                    <p:set>
                                      <p:cBhvr>
                                        <p:cTn id="72" dur="1" fill="hold">
                                          <p:stCondLst>
                                            <p:cond delay="499"/>
                                          </p:stCondLst>
                                        </p:cTn>
                                        <p:tgtEl>
                                          <p:spTgt spid="22"/>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dissolve">
                                      <p:cBhvr>
                                        <p:cTn id="77" dur="500"/>
                                        <p:tgtEl>
                                          <p:spTgt spid="7"/>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xit" presetSubtype="0" fill="hold" grpId="1" nodeType="clickEffect">
                                  <p:stCondLst>
                                    <p:cond delay="0"/>
                                  </p:stCondLst>
                                  <p:childTnLst>
                                    <p:animEffect transition="out" filter="dissolve">
                                      <p:cBhvr>
                                        <p:cTn id="81" dur="500"/>
                                        <p:tgtEl>
                                          <p:spTgt spid="7"/>
                                        </p:tgtEl>
                                      </p:cBhvr>
                                    </p:animEffect>
                                    <p:set>
                                      <p:cBhvr>
                                        <p:cTn id="82" dur="1" fill="hold">
                                          <p:stCondLst>
                                            <p:cond delay="499"/>
                                          </p:stCondLst>
                                        </p:cTn>
                                        <p:tgtEl>
                                          <p:spTgt spid="7"/>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9" presetClass="entr" presetSubtype="0" fill="hold" grpId="0" nodeType="click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dissolve">
                                      <p:cBhvr>
                                        <p:cTn id="87" dur="500"/>
                                        <p:tgtEl>
                                          <p:spTgt spid="17"/>
                                        </p:tgtEl>
                                      </p:cBhvr>
                                    </p:animEffect>
                                  </p:childTnLst>
                                </p:cTn>
                              </p:par>
                            </p:childTnLst>
                          </p:cTn>
                        </p:par>
                      </p:childTnLst>
                    </p:cTn>
                  </p:par>
                  <p:par>
                    <p:cTn id="88" fill="hold">
                      <p:stCondLst>
                        <p:cond delay="indefinite"/>
                      </p:stCondLst>
                      <p:childTnLst>
                        <p:par>
                          <p:cTn id="89" fill="hold">
                            <p:stCondLst>
                              <p:cond delay="0"/>
                            </p:stCondLst>
                            <p:childTnLst>
                              <p:par>
                                <p:cTn id="90" presetID="9" presetClass="exit" presetSubtype="0" fill="hold" grpId="1" nodeType="clickEffect">
                                  <p:stCondLst>
                                    <p:cond delay="0"/>
                                  </p:stCondLst>
                                  <p:childTnLst>
                                    <p:animEffect transition="out" filter="dissolve">
                                      <p:cBhvr>
                                        <p:cTn id="91" dur="500"/>
                                        <p:tgtEl>
                                          <p:spTgt spid="17"/>
                                        </p:tgtEl>
                                      </p:cBhvr>
                                    </p:animEffect>
                                    <p:set>
                                      <p:cBhvr>
                                        <p:cTn id="92" dur="1" fill="hold">
                                          <p:stCondLst>
                                            <p:cond delay="499"/>
                                          </p:stCondLst>
                                        </p:cTn>
                                        <p:tgtEl>
                                          <p:spTgt spid="17"/>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6" presetClass="emph" presetSubtype="0" fill="hold" nodeType="clickEffect">
                                  <p:stCondLst>
                                    <p:cond delay="0"/>
                                  </p:stCondLst>
                                  <p:childTnLst>
                                    <p:animScale>
                                      <p:cBhvr>
                                        <p:cTn id="96" dur="2000" fill="hold"/>
                                        <p:tgtEl>
                                          <p:spTgt spid="5124"/>
                                        </p:tgtEl>
                                      </p:cBhvr>
                                      <p:by x="300000" y="300000"/>
                                    </p:animScale>
                                  </p:childTnLst>
                                </p:cTn>
                              </p:par>
                            </p:childTnLst>
                          </p:cTn>
                        </p:par>
                      </p:childTnLst>
                    </p:cTn>
                  </p:par>
                  <p:par>
                    <p:cTn id="97" fill="hold">
                      <p:stCondLst>
                        <p:cond delay="indefinite"/>
                      </p:stCondLst>
                      <p:childTnLst>
                        <p:par>
                          <p:cTn id="98" fill="hold">
                            <p:stCondLst>
                              <p:cond delay="0"/>
                            </p:stCondLst>
                            <p:childTnLst>
                              <p:par>
                                <p:cTn id="99" presetID="6" presetClass="emph" presetSubtype="0" fill="hold" nodeType="clickEffect">
                                  <p:stCondLst>
                                    <p:cond delay="0"/>
                                  </p:stCondLst>
                                  <p:childTnLst>
                                    <p:animScale>
                                      <p:cBhvr>
                                        <p:cTn id="100" dur="2000" fill="hold"/>
                                        <p:tgtEl>
                                          <p:spTgt spid="5124"/>
                                        </p:tgtEl>
                                      </p:cBhvr>
                                      <p:by x="33000" y="33000"/>
                                    </p:animScale>
                                  </p:childTnLst>
                                </p:cTn>
                              </p:par>
                            </p:childTnLst>
                          </p:cTn>
                        </p:par>
                      </p:childTnLst>
                    </p:cTn>
                  </p:par>
                  <p:par>
                    <p:cTn id="101" fill="hold">
                      <p:stCondLst>
                        <p:cond delay="indefinite"/>
                      </p:stCondLst>
                      <p:childTnLst>
                        <p:par>
                          <p:cTn id="102" fill="hold">
                            <p:stCondLst>
                              <p:cond delay="0"/>
                            </p:stCondLst>
                            <p:childTnLst>
                              <p:par>
                                <p:cTn id="103" presetID="9" presetClass="entr" presetSubtype="0" fill="hold" grpId="0" nodeType="clickEffect">
                                  <p:stCondLst>
                                    <p:cond delay="0"/>
                                  </p:stCondLst>
                                  <p:childTnLst>
                                    <p:set>
                                      <p:cBhvr>
                                        <p:cTn id="104" dur="1" fill="hold">
                                          <p:stCondLst>
                                            <p:cond delay="0"/>
                                          </p:stCondLst>
                                        </p:cTn>
                                        <p:tgtEl>
                                          <p:spTgt spid="12"/>
                                        </p:tgtEl>
                                        <p:attrNameLst>
                                          <p:attrName>style.visibility</p:attrName>
                                        </p:attrNameLst>
                                      </p:cBhvr>
                                      <p:to>
                                        <p:strVal val="visible"/>
                                      </p:to>
                                    </p:set>
                                    <p:animEffect transition="in" filter="dissolve">
                                      <p:cBhvr>
                                        <p:cTn id="105" dur="500"/>
                                        <p:tgtEl>
                                          <p:spTgt spid="12"/>
                                        </p:tgtEl>
                                      </p:cBhvr>
                                    </p:animEffect>
                                  </p:childTnLst>
                                </p:cTn>
                              </p:par>
                            </p:childTnLst>
                          </p:cTn>
                        </p:par>
                      </p:childTnLst>
                    </p:cTn>
                  </p:par>
                  <p:par>
                    <p:cTn id="106" fill="hold">
                      <p:stCondLst>
                        <p:cond delay="indefinite"/>
                      </p:stCondLst>
                      <p:childTnLst>
                        <p:par>
                          <p:cTn id="107" fill="hold">
                            <p:stCondLst>
                              <p:cond delay="0"/>
                            </p:stCondLst>
                            <p:childTnLst>
                              <p:par>
                                <p:cTn id="108" presetID="9" presetClass="exit" presetSubtype="0" fill="hold" grpId="1" nodeType="clickEffect">
                                  <p:stCondLst>
                                    <p:cond delay="0"/>
                                  </p:stCondLst>
                                  <p:childTnLst>
                                    <p:animEffect transition="out" filter="dissolve">
                                      <p:cBhvr>
                                        <p:cTn id="109" dur="500"/>
                                        <p:tgtEl>
                                          <p:spTgt spid="12"/>
                                        </p:tgtEl>
                                      </p:cBhvr>
                                    </p:animEffect>
                                    <p:set>
                                      <p:cBhvr>
                                        <p:cTn id="110" dur="1" fill="hold">
                                          <p:stCondLst>
                                            <p:cond delay="499"/>
                                          </p:stCondLst>
                                        </p:cTn>
                                        <p:tgtEl>
                                          <p:spTgt spid="12"/>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9" presetClass="entr" presetSubtype="0" fill="hold" grpId="0" nodeType="clickEffect">
                                  <p:stCondLst>
                                    <p:cond delay="0"/>
                                  </p:stCondLst>
                                  <p:childTnLst>
                                    <p:set>
                                      <p:cBhvr>
                                        <p:cTn id="114" dur="1" fill="hold">
                                          <p:stCondLst>
                                            <p:cond delay="0"/>
                                          </p:stCondLst>
                                        </p:cTn>
                                        <p:tgtEl>
                                          <p:spTgt spid="16"/>
                                        </p:tgtEl>
                                        <p:attrNameLst>
                                          <p:attrName>style.visibility</p:attrName>
                                        </p:attrNameLst>
                                      </p:cBhvr>
                                      <p:to>
                                        <p:strVal val="visible"/>
                                      </p:to>
                                    </p:set>
                                    <p:animEffect transition="in" filter="dissolve">
                                      <p:cBhvr>
                                        <p:cTn id="115" dur="500"/>
                                        <p:tgtEl>
                                          <p:spTgt spid="16"/>
                                        </p:tgtEl>
                                      </p:cBhvr>
                                    </p:animEffect>
                                  </p:childTnLst>
                                </p:cTn>
                              </p:par>
                            </p:childTnLst>
                          </p:cTn>
                        </p:par>
                      </p:childTnLst>
                    </p:cTn>
                  </p:par>
                  <p:par>
                    <p:cTn id="116" fill="hold">
                      <p:stCondLst>
                        <p:cond delay="indefinite"/>
                      </p:stCondLst>
                      <p:childTnLst>
                        <p:par>
                          <p:cTn id="117" fill="hold">
                            <p:stCondLst>
                              <p:cond delay="0"/>
                            </p:stCondLst>
                            <p:childTnLst>
                              <p:par>
                                <p:cTn id="118" presetID="9" presetClass="exit" presetSubtype="0" fill="hold" grpId="1" nodeType="clickEffect">
                                  <p:stCondLst>
                                    <p:cond delay="0"/>
                                  </p:stCondLst>
                                  <p:childTnLst>
                                    <p:animEffect transition="out" filter="dissolve">
                                      <p:cBhvr>
                                        <p:cTn id="119" dur="500"/>
                                        <p:tgtEl>
                                          <p:spTgt spid="16"/>
                                        </p:tgtEl>
                                      </p:cBhvr>
                                    </p:animEffect>
                                    <p:set>
                                      <p:cBhvr>
                                        <p:cTn id="120" dur="1" fill="hold">
                                          <p:stCondLst>
                                            <p:cond delay="499"/>
                                          </p:stCondLst>
                                        </p:cTn>
                                        <p:tgtEl>
                                          <p:spTgt spid="16"/>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9" presetClass="entr" presetSubtype="0" fill="hold" grpId="0" nodeType="clickEffect">
                                  <p:stCondLst>
                                    <p:cond delay="0"/>
                                  </p:stCondLst>
                                  <p:childTnLst>
                                    <p:set>
                                      <p:cBhvr>
                                        <p:cTn id="124" dur="1" fill="hold">
                                          <p:stCondLst>
                                            <p:cond delay="0"/>
                                          </p:stCondLst>
                                        </p:cTn>
                                        <p:tgtEl>
                                          <p:spTgt spid="4"/>
                                        </p:tgtEl>
                                        <p:attrNameLst>
                                          <p:attrName>style.visibility</p:attrName>
                                        </p:attrNameLst>
                                      </p:cBhvr>
                                      <p:to>
                                        <p:strVal val="visible"/>
                                      </p:to>
                                    </p:set>
                                    <p:animEffect transition="in" filter="dissolve">
                                      <p:cBhvr>
                                        <p:cTn id="1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7" grpId="0"/>
      <p:bldP spid="7" grpId="1"/>
      <p:bldP spid="8" grpId="0"/>
      <p:bldP spid="8" grpId="1"/>
      <p:bldP spid="4" grpId="0"/>
      <p:bldP spid="12" grpId="0"/>
      <p:bldP spid="12" grpId="1"/>
      <p:bldP spid="16" grpId="0"/>
      <p:bldP spid="16" grpId="1"/>
      <p:bldP spid="17" grpId="0"/>
      <p:bldP spid="17" grpId="1"/>
      <p:bldP spid="21" grpId="0"/>
      <p:bldP spid="21" grpId="1"/>
      <p:bldP spid="22" grpId="0"/>
      <p:bldP spid="22" grpId="1"/>
      <p:bldP spid="23" grpId="0"/>
      <p:bldP spid="23"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46F9E07-D504-6148-99D3-3B338CFFE5E6}"/>
              </a:ext>
            </a:extLst>
          </p:cNvPr>
          <p:cNvSpPr txBox="1"/>
          <p:nvPr/>
        </p:nvSpPr>
        <p:spPr>
          <a:xfrm>
            <a:off x="630430" y="435780"/>
            <a:ext cx="2645050" cy="2492990"/>
          </a:xfrm>
          <a:prstGeom prst="rect">
            <a:avLst/>
          </a:prstGeom>
          <a:noFill/>
        </p:spPr>
        <p:txBody>
          <a:bodyPr wrap="square" rtlCol="0">
            <a:spAutoFit/>
          </a:bodyPr>
          <a:lstStyle/>
          <a:p>
            <a:pPr>
              <a:spcBef>
                <a:spcPts val="1200"/>
              </a:spcBef>
            </a:pPr>
            <a:r>
              <a:rPr lang="en-US" sz="3200" b="1" dirty="0">
                <a:solidFill>
                  <a:schemeClr val="accent4">
                    <a:lumMod val="20000"/>
                    <a:lumOff val="80000"/>
                  </a:schemeClr>
                </a:solidFill>
                <a:latin typeface="Big Caslon Medium" panose="02000603090000020003" pitchFamily="2" charset="-79"/>
                <a:cs typeface="Big Caslon Medium" panose="02000603090000020003" pitchFamily="2" charset="-79"/>
              </a:rPr>
              <a:t>Lessons</a:t>
            </a:r>
          </a:p>
          <a:p>
            <a:pPr marL="571500" indent="-571500">
              <a:buFont typeface="Wingdings" pitchFamily="2" charset="2"/>
              <a:buChar char="Ø"/>
            </a:pPr>
            <a:r>
              <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rPr>
              <a:t>Will</a:t>
            </a:r>
          </a:p>
          <a:p>
            <a:pPr marL="571500" indent="-571500">
              <a:buFont typeface="Wingdings" pitchFamily="2" charset="2"/>
              <a:buChar char="Ø"/>
            </a:pPr>
            <a:r>
              <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rPr>
              <a:t>Method</a:t>
            </a:r>
          </a:p>
          <a:p>
            <a:pPr marL="571500" indent="-571500">
              <a:buFont typeface="Wingdings" pitchFamily="2" charset="2"/>
              <a:buChar char="Ø"/>
            </a:pPr>
            <a:r>
              <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rPr>
              <a:t>Education</a:t>
            </a:r>
          </a:p>
          <a:p>
            <a:pPr marL="571500" indent="-571500">
              <a:buFont typeface="Wingdings" pitchFamily="2" charset="2"/>
              <a:buChar char="Ø"/>
            </a:pPr>
            <a:r>
              <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rPr>
              <a:t>Collaboration</a:t>
            </a:r>
          </a:p>
          <a:p>
            <a:endParaRPr lang="en-US" sz="2400" dirty="0">
              <a:solidFill>
                <a:schemeClr val="accent4">
                  <a:lumMod val="20000"/>
                  <a:lumOff val="80000"/>
                </a:schemeClr>
              </a:solidFill>
              <a:latin typeface="Big Caslon Medium" panose="02000603090000020003" pitchFamily="2" charset="-79"/>
              <a:cs typeface="Big Caslon Medium" panose="02000603090000020003" pitchFamily="2" charset="-79"/>
            </a:endParaRPr>
          </a:p>
          <a:p>
            <a:endPar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endParaRPr>
          </a:p>
        </p:txBody>
      </p:sp>
      <p:pic>
        <p:nvPicPr>
          <p:cNvPr id="13314" name="Picture 2">
            <a:extLst>
              <a:ext uri="{FF2B5EF4-FFF2-40B4-BE49-F238E27FC236}">
                <a16:creationId xmlns:a16="http://schemas.microsoft.com/office/drawing/2014/main" id="{0A7A5D20-127B-DE46-977C-68EF5F0DC2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927" y="656437"/>
            <a:ext cx="3557970" cy="2784498"/>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a:extLst>
              <a:ext uri="{FF2B5EF4-FFF2-40B4-BE49-F238E27FC236}">
                <a16:creationId xmlns:a16="http://schemas.microsoft.com/office/drawing/2014/main" id="{5C43B015-FAD9-DF40-AD54-C75AE28F59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8096" y="5565913"/>
            <a:ext cx="17399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a:extLst>
              <a:ext uri="{FF2B5EF4-FFF2-40B4-BE49-F238E27FC236}">
                <a16:creationId xmlns:a16="http://schemas.microsoft.com/office/drawing/2014/main" id="{A79DA5A4-63CA-274D-9FD9-BD42FD8651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3986" y="3852628"/>
            <a:ext cx="3553911" cy="2558816"/>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a:extLst>
              <a:ext uri="{FF2B5EF4-FFF2-40B4-BE49-F238E27FC236}">
                <a16:creationId xmlns:a16="http://schemas.microsoft.com/office/drawing/2014/main" id="{FDC2D3CA-9037-3C42-B769-BEDBF27458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430" y="2483624"/>
            <a:ext cx="2645050" cy="39675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person, person, indoor&#10;&#10;Description automatically generated">
            <a:extLst>
              <a:ext uri="{FF2B5EF4-FFF2-40B4-BE49-F238E27FC236}">
                <a16:creationId xmlns:a16="http://schemas.microsoft.com/office/drawing/2014/main" id="{90F78511-51B9-C24E-B0FD-86A7B31F71E1}"/>
              </a:ext>
            </a:extLst>
          </p:cNvPr>
          <p:cNvPicPr>
            <a:picLocks noChangeAspect="1"/>
          </p:cNvPicPr>
          <p:nvPr/>
        </p:nvPicPr>
        <p:blipFill>
          <a:blip r:embed="rId7"/>
          <a:stretch>
            <a:fillRect/>
          </a:stretch>
        </p:blipFill>
        <p:spPr>
          <a:xfrm rot="5400000">
            <a:off x="6653561" y="1359773"/>
            <a:ext cx="5773338" cy="4330004"/>
          </a:xfrm>
          <a:prstGeom prst="rect">
            <a:avLst/>
          </a:prstGeom>
        </p:spPr>
      </p:pic>
    </p:spTree>
    <p:extLst>
      <p:ext uri="{BB962C8B-B14F-4D97-AF65-F5344CB8AC3E}">
        <p14:creationId xmlns:p14="http://schemas.microsoft.com/office/powerpoint/2010/main" val="23358307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93FBB6A-2A8F-4445-996F-3C86A1622A7C}"/>
              </a:ext>
            </a:extLst>
          </p:cNvPr>
          <p:cNvSpPr txBox="1"/>
          <p:nvPr/>
        </p:nvSpPr>
        <p:spPr>
          <a:xfrm>
            <a:off x="6868767" y="6228161"/>
            <a:ext cx="5567363" cy="307777"/>
          </a:xfrm>
          <a:prstGeom prst="rect">
            <a:avLst/>
          </a:prstGeom>
          <a:noFill/>
        </p:spPr>
        <p:txBody>
          <a:bodyPr wrap="square" rtlCol="0">
            <a:spAutoFit/>
          </a:bodyPr>
          <a:lstStyle/>
          <a:p>
            <a:r>
              <a:rPr lang="en-US" sz="1400" dirty="0">
                <a:solidFill>
                  <a:schemeClr val="accent4">
                    <a:lumMod val="20000"/>
                    <a:lumOff val="80000"/>
                  </a:schemeClr>
                </a:solidFill>
                <a:latin typeface="Big Caslon Medium" panose="02000603090000020003" pitchFamily="2" charset="-79"/>
                <a:cs typeface="Big Caslon Medium" panose="02000603090000020003" pitchFamily="2" charset="-79"/>
              </a:rPr>
              <a:t>Michelangelo, </a:t>
            </a:r>
            <a:r>
              <a:rPr lang="en-US" sz="1400" i="1" dirty="0">
                <a:solidFill>
                  <a:schemeClr val="accent4">
                    <a:lumMod val="20000"/>
                    <a:lumOff val="80000"/>
                  </a:schemeClr>
                </a:solidFill>
                <a:latin typeface="Big Caslon Medium" panose="02000603090000020003" pitchFamily="2" charset="-79"/>
                <a:cs typeface="Big Caslon Medium" panose="02000603090000020003" pitchFamily="2" charset="-79"/>
              </a:rPr>
              <a:t>David</a:t>
            </a:r>
            <a:r>
              <a:rPr lang="en-US" sz="1400" dirty="0">
                <a:solidFill>
                  <a:schemeClr val="accent4">
                    <a:lumMod val="20000"/>
                    <a:lumOff val="80000"/>
                  </a:schemeClr>
                </a:solidFill>
                <a:latin typeface="Big Caslon Medium" panose="02000603090000020003" pitchFamily="2" charset="-79"/>
                <a:cs typeface="Big Caslon Medium" panose="02000603090000020003" pitchFamily="2" charset="-79"/>
              </a:rPr>
              <a:t>, Creative Commons</a:t>
            </a:r>
          </a:p>
        </p:txBody>
      </p:sp>
      <p:sp>
        <p:nvSpPr>
          <p:cNvPr id="7" name="TextBox 6">
            <a:extLst>
              <a:ext uri="{FF2B5EF4-FFF2-40B4-BE49-F238E27FC236}">
                <a16:creationId xmlns:a16="http://schemas.microsoft.com/office/drawing/2014/main" id="{B8785302-3E0A-AF44-B3FF-E6C628D1C42B}"/>
              </a:ext>
            </a:extLst>
          </p:cNvPr>
          <p:cNvSpPr txBox="1"/>
          <p:nvPr/>
        </p:nvSpPr>
        <p:spPr>
          <a:xfrm>
            <a:off x="792956" y="1589232"/>
            <a:ext cx="5627722" cy="2308324"/>
          </a:xfrm>
          <a:prstGeom prst="rect">
            <a:avLst/>
          </a:prstGeom>
          <a:noFill/>
        </p:spPr>
        <p:txBody>
          <a:bodyPr wrap="square" rtlCol="0">
            <a:spAutoFit/>
          </a:bodyPr>
          <a:lstStyle/>
          <a:p>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“If people only knew how hard I work to gain my mastery, it wouldn’t seem so wonderful at all.”</a:t>
            </a:r>
          </a:p>
        </p:txBody>
      </p:sp>
      <p:sp>
        <p:nvSpPr>
          <p:cNvPr id="8" name="TextBox 7">
            <a:extLst>
              <a:ext uri="{FF2B5EF4-FFF2-40B4-BE49-F238E27FC236}">
                <a16:creationId xmlns:a16="http://schemas.microsoft.com/office/drawing/2014/main" id="{3B83CE59-5F14-AF46-A9B0-82F2494B887D}"/>
              </a:ext>
            </a:extLst>
          </p:cNvPr>
          <p:cNvSpPr txBox="1"/>
          <p:nvPr/>
        </p:nvSpPr>
        <p:spPr>
          <a:xfrm>
            <a:off x="792956" y="3897556"/>
            <a:ext cx="4200525" cy="369332"/>
          </a:xfrm>
          <a:prstGeom prst="rect">
            <a:avLst/>
          </a:prstGeom>
          <a:noFill/>
        </p:spPr>
        <p:txBody>
          <a:bodyPr wrap="square" rtlCol="0">
            <a:spAutoFit/>
          </a:bodyPr>
          <a:lstStyle/>
          <a:p>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-Michelangelo</a:t>
            </a:r>
          </a:p>
        </p:txBody>
      </p:sp>
      <p:pic>
        <p:nvPicPr>
          <p:cNvPr id="16386" name="Picture 2">
            <a:extLst>
              <a:ext uri="{FF2B5EF4-FFF2-40B4-BE49-F238E27FC236}">
                <a16:creationId xmlns:a16="http://schemas.microsoft.com/office/drawing/2014/main" id="{A8A6D173-6AB9-A842-A749-389D205252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279" y="518777"/>
            <a:ext cx="4200525" cy="560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984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dissolve">
                                      <p:cBhvr>
                                        <p:cTn id="7" dur="500"/>
                                        <p:tgtEl>
                                          <p:spTgt spid="1638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53040DE-CE89-A44D-A425-1D8DB4F5C296}"/>
              </a:ext>
            </a:extLst>
          </p:cNvPr>
          <p:cNvSpPr txBox="1"/>
          <p:nvPr/>
        </p:nvSpPr>
        <p:spPr>
          <a:xfrm>
            <a:off x="460512" y="532574"/>
            <a:ext cx="11270975" cy="6099106"/>
          </a:xfrm>
          <a:prstGeom prst="rect">
            <a:avLst/>
          </a:prstGeom>
          <a:noFill/>
        </p:spPr>
        <p:txBody>
          <a:bodyPr wrap="square" rtlCol="0">
            <a:spAutoFit/>
          </a:bodyPr>
          <a:lstStyle/>
          <a:p>
            <a:r>
              <a:rPr lang="en-US" sz="2800" b="1" dirty="0">
                <a:solidFill>
                  <a:schemeClr val="accent4">
                    <a:lumMod val="20000"/>
                    <a:lumOff val="80000"/>
                  </a:schemeClr>
                </a:solidFill>
                <a:latin typeface="BIG CASLON MEDIUM" panose="02000603090000020003" pitchFamily="2" charset="-79"/>
                <a:cs typeface="BIG CASLON MEDIUM" panose="02000603090000020003" pitchFamily="2" charset="-79"/>
              </a:rPr>
              <a:t>“</a:t>
            </a:r>
            <a:r>
              <a:rPr lang="en-US" sz="2800" dirty="0">
                <a:solidFill>
                  <a:schemeClr val="accent4">
                    <a:lumMod val="20000"/>
                    <a:lumOff val="80000"/>
                  </a:schemeClr>
                </a:solidFill>
                <a:latin typeface="Big Caslon Medium" panose="02000603090000020003" pitchFamily="2" charset="-79"/>
                <a:cs typeface="Big Caslon Medium" panose="02000603090000020003" pitchFamily="2" charset="-79"/>
              </a:rPr>
              <a:t>Dear Son,</a:t>
            </a:r>
          </a:p>
          <a:p>
            <a:pPr>
              <a:spcAft>
                <a:spcPts val="1200"/>
              </a:spcAft>
            </a:pPr>
            <a:r>
              <a:rPr lang="en-US" sz="2800" dirty="0">
                <a:solidFill>
                  <a:schemeClr val="accent4">
                    <a:lumMod val="20000"/>
                    <a:lumOff val="80000"/>
                  </a:schemeClr>
                </a:solidFill>
                <a:latin typeface="Big Caslon Medium" panose="02000603090000020003" pitchFamily="2" charset="-79"/>
                <a:cs typeface="Big Caslon Medium" panose="02000603090000020003" pitchFamily="2" charset="-79"/>
              </a:rPr>
              <a:t>I have ever had pleasure in obtaining any little anecdotes of my ancestors.  . . . Imagining it may be equally agreeable to you to know the circumstances of my life, many of which you are yet unacquainted with, and expecting the enjoyment of a week’s uninterrupted leisure in my present country retirement, I sit down to write them for you.  To which I have besides some other inducements.  Having emerged from the poverty and obscurity in which I was born and bred, to a state of affluence and some degree of reputation in the world, and having gone so far through life with a considerable share of felicity, the conducing means I made use of, which with the blessing of God so well succeeded, my posterity may like to know, as they may find some of them suitable to their own situations, and therefore fit to be imitated.”</a:t>
            </a:r>
          </a:p>
          <a:p>
            <a:pPr>
              <a:spcAft>
                <a:spcPts val="1000"/>
              </a:spcAft>
            </a:pPr>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 Benjamin Franklin, </a:t>
            </a:r>
            <a:r>
              <a:rPr lang="en-US" i="1" dirty="0">
                <a:solidFill>
                  <a:srgbClr val="FFFF00"/>
                </a:solidFill>
                <a:latin typeface="BIG CASLON MEDIUM" panose="02000603090000020003" pitchFamily="2" charset="-79"/>
                <a:cs typeface="BIG CASLON MEDIUM" panose="02000603090000020003" pitchFamily="2" charset="-79"/>
                <a:hlinkClick r:id="rId3">
                  <a:extLst>
                    <a:ext uri="{A12FA001-AC4F-418D-AE19-62706E023703}">
                      <ahyp:hlinkClr xmlns:ahyp="http://schemas.microsoft.com/office/drawing/2018/hyperlinkcolor" val="tx"/>
                    </a:ext>
                  </a:extLst>
                </a:hlinkClick>
              </a:rPr>
              <a:t>The Autobiography</a:t>
            </a:r>
            <a:endParaRPr lang="en-US" sz="2400" dirty="0">
              <a:solidFill>
                <a:srgbClr val="FFFF00"/>
              </a:solidFill>
              <a:latin typeface="Big Caslon Medium" panose="02000603090000020003" pitchFamily="2" charset="-79"/>
              <a:cs typeface="Big Caslon Medium" panose="02000603090000020003" pitchFamily="2" charset="-79"/>
            </a:endParaRPr>
          </a:p>
          <a:p>
            <a:endParaRPr lang="en-US" dirty="0"/>
          </a:p>
        </p:txBody>
      </p:sp>
    </p:spTree>
    <p:extLst>
      <p:ext uri="{BB962C8B-B14F-4D97-AF65-F5344CB8AC3E}">
        <p14:creationId xmlns:p14="http://schemas.microsoft.com/office/powerpoint/2010/main" val="41519179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46F9E07-D504-6148-99D3-3B338CFFE5E6}"/>
              </a:ext>
            </a:extLst>
          </p:cNvPr>
          <p:cNvSpPr txBox="1"/>
          <p:nvPr/>
        </p:nvSpPr>
        <p:spPr>
          <a:xfrm>
            <a:off x="747833" y="627544"/>
            <a:ext cx="10696334" cy="1754326"/>
          </a:xfrm>
          <a:prstGeom prst="rect">
            <a:avLst/>
          </a:prstGeom>
          <a:noFill/>
        </p:spPr>
        <p:txBody>
          <a:bodyPr wrap="square" rtlCol="0">
            <a:spAutoFit/>
          </a:bodyPr>
          <a:lstStyle/>
          <a:p>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“I regard the reading of Franklin’s autobiography as the turning point in my life.”</a:t>
            </a:r>
          </a:p>
          <a:p>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a:t>
            </a:r>
            <a:r>
              <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rPr>
              <a:t>Thomas Mellon</a:t>
            </a:r>
          </a:p>
        </p:txBody>
      </p:sp>
      <p:sp>
        <p:nvSpPr>
          <p:cNvPr id="3" name="TextBox 2">
            <a:extLst>
              <a:ext uri="{FF2B5EF4-FFF2-40B4-BE49-F238E27FC236}">
                <a16:creationId xmlns:a16="http://schemas.microsoft.com/office/drawing/2014/main" id="{C074F639-8876-6B4B-9331-251B646C1C0B}"/>
              </a:ext>
            </a:extLst>
          </p:cNvPr>
          <p:cNvSpPr txBox="1"/>
          <p:nvPr/>
        </p:nvSpPr>
        <p:spPr>
          <a:xfrm>
            <a:off x="747833" y="2767971"/>
            <a:ext cx="10696334" cy="3416320"/>
          </a:xfrm>
          <a:prstGeom prst="rect">
            <a:avLst/>
          </a:prstGeom>
          <a:noFill/>
        </p:spPr>
        <p:txBody>
          <a:bodyPr wrap="square" rtlCol="0">
            <a:spAutoFit/>
          </a:bodyPr>
          <a:lstStyle/>
          <a:p>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“For so poor and friendless a boy to be able to become a merchant or a professional man had before seemed an impossibility; but here was Franklin, poorer than myself, who by industry, thrift and frugality had become learned and wise, and elevated to wealth and fame.”</a:t>
            </a:r>
          </a:p>
          <a:p>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a:t>
            </a:r>
            <a:r>
              <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rPr>
              <a:t>Thomas Mellon</a:t>
            </a:r>
          </a:p>
        </p:txBody>
      </p:sp>
    </p:spTree>
    <p:extLst>
      <p:ext uri="{BB962C8B-B14F-4D97-AF65-F5344CB8AC3E}">
        <p14:creationId xmlns:p14="http://schemas.microsoft.com/office/powerpoint/2010/main" val="4034918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3059145-4943-CB43-B723-6DA437AB9DAA}"/>
              </a:ext>
            </a:extLst>
          </p:cNvPr>
          <p:cNvSpPr txBox="1"/>
          <p:nvPr/>
        </p:nvSpPr>
        <p:spPr>
          <a:xfrm>
            <a:off x="1777445" y="1517331"/>
            <a:ext cx="4523964" cy="2062103"/>
          </a:xfrm>
          <a:prstGeom prst="rect">
            <a:avLst/>
          </a:prstGeom>
          <a:noFill/>
        </p:spPr>
        <p:txBody>
          <a:bodyPr wrap="square" rtlCol="0">
            <a:spAutoFit/>
          </a:bodyPr>
          <a:lstStyle/>
          <a:p>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“God helps them that help themselves.”</a:t>
            </a:r>
          </a:p>
          <a:p>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a:t>
            </a:r>
            <a:r>
              <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rPr>
              <a:t>Benjamin Franklin, </a:t>
            </a:r>
            <a:r>
              <a:rPr lang="en-US" sz="2000" i="1" dirty="0">
                <a:solidFill>
                  <a:schemeClr val="accent4">
                    <a:lumMod val="20000"/>
                    <a:lumOff val="80000"/>
                  </a:schemeClr>
                </a:solidFill>
                <a:latin typeface="Big Caslon Medium" panose="02000603090000020003" pitchFamily="2" charset="-79"/>
                <a:cs typeface="Big Caslon Medium" panose="02000603090000020003" pitchFamily="2" charset="-79"/>
              </a:rPr>
              <a:t>Poor Richard’s Almanack</a:t>
            </a:r>
            <a:endPar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endParaRPr>
          </a:p>
        </p:txBody>
      </p:sp>
      <p:pic>
        <p:nvPicPr>
          <p:cNvPr id="15" name="Picture 10">
            <a:extLst>
              <a:ext uri="{FF2B5EF4-FFF2-40B4-BE49-F238E27FC236}">
                <a16:creationId xmlns:a16="http://schemas.microsoft.com/office/drawing/2014/main" id="{032DE0C4-738D-EA4E-B58A-47BC4A45D5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9434" y="781493"/>
            <a:ext cx="3530008" cy="5295013"/>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
            <a:extLst>
              <a:ext uri="{FF2B5EF4-FFF2-40B4-BE49-F238E27FC236}">
                <a16:creationId xmlns:a16="http://schemas.microsoft.com/office/drawing/2014/main" id="{BF1DFBEF-CD98-9343-9BE1-B40372BEF121}"/>
              </a:ext>
            </a:extLst>
          </p:cNvPr>
          <p:cNvSpPr txBox="1">
            <a:spLocks/>
          </p:cNvSpPr>
          <p:nvPr/>
        </p:nvSpPr>
        <p:spPr>
          <a:xfrm>
            <a:off x="3758746" y="4315272"/>
            <a:ext cx="4674507"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4">
                    <a:lumMod val="20000"/>
                    <a:lumOff val="80000"/>
                  </a:schemeClr>
                </a:solidFill>
                <a:latin typeface="Big Caslon Medium" panose="02000603090000020003" pitchFamily="2" charset="-79"/>
                <a:ea typeface="+mj-ea"/>
                <a:cs typeface="Big Caslon Medium" panose="02000603090000020003" pitchFamily="2" charset="-79"/>
              </a:defRPr>
            </a:lvl1pPr>
          </a:lstStyle>
          <a:p>
            <a:r>
              <a:rPr lang="en-US" sz="15000" dirty="0"/>
              <a:t>Will</a:t>
            </a:r>
            <a:endParaRPr lang="en-US" sz="15000"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42482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46F9E07-D504-6148-99D3-3B338CFFE5E6}"/>
              </a:ext>
            </a:extLst>
          </p:cNvPr>
          <p:cNvSpPr txBox="1"/>
          <p:nvPr/>
        </p:nvSpPr>
        <p:spPr>
          <a:xfrm>
            <a:off x="747833" y="627544"/>
            <a:ext cx="7168258" cy="3970318"/>
          </a:xfrm>
          <a:prstGeom prst="rect">
            <a:avLst/>
          </a:prstGeom>
          <a:noFill/>
        </p:spPr>
        <p:txBody>
          <a:bodyPr wrap="square" rtlCol="0">
            <a:spAutoFit/>
          </a:bodyPr>
          <a:lstStyle/>
          <a:p>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 . . it is a question I do not dogmatize upon, having never studied it, and think it needless to busy myself with it now, when I expect soon an opportunity of knowing the truth with less trouble.”</a:t>
            </a:r>
          </a:p>
          <a:p>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a:t>
            </a:r>
            <a:r>
              <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rPr>
              <a:t>Benjamin Franklin, letter to Ezra Stiles</a:t>
            </a:r>
          </a:p>
        </p:txBody>
      </p:sp>
      <p:sp>
        <p:nvSpPr>
          <p:cNvPr id="3" name="TextBox 2">
            <a:extLst>
              <a:ext uri="{FF2B5EF4-FFF2-40B4-BE49-F238E27FC236}">
                <a16:creationId xmlns:a16="http://schemas.microsoft.com/office/drawing/2014/main" id="{C074F639-8876-6B4B-9331-251B646C1C0B}"/>
              </a:ext>
            </a:extLst>
          </p:cNvPr>
          <p:cNvSpPr txBox="1"/>
          <p:nvPr/>
        </p:nvSpPr>
        <p:spPr>
          <a:xfrm>
            <a:off x="747833" y="4814296"/>
            <a:ext cx="10696334" cy="1200329"/>
          </a:xfrm>
          <a:prstGeom prst="rect">
            <a:avLst/>
          </a:prstGeom>
          <a:noFill/>
        </p:spPr>
        <p:txBody>
          <a:bodyPr wrap="square" rtlCol="0">
            <a:spAutoFit/>
          </a:bodyPr>
          <a:lstStyle/>
          <a:p>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“He worked in the light.”</a:t>
            </a:r>
          </a:p>
          <a:p>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a:t>
            </a:r>
            <a:r>
              <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rPr>
              <a:t>Esmond Wright, </a:t>
            </a:r>
            <a:r>
              <a:rPr lang="en-US" sz="2000" i="1" dirty="0">
                <a:solidFill>
                  <a:schemeClr val="accent4">
                    <a:lumMod val="20000"/>
                    <a:lumOff val="80000"/>
                  </a:schemeClr>
                </a:solidFill>
                <a:latin typeface="Big Caslon Medium" panose="02000603090000020003" pitchFamily="2" charset="-79"/>
                <a:cs typeface="Big Caslon Medium" panose="02000603090000020003" pitchFamily="2" charset="-79"/>
              </a:rPr>
              <a:t>Franklin of Philadelphia</a:t>
            </a:r>
            <a:endPar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endParaRPr>
          </a:p>
        </p:txBody>
      </p:sp>
      <p:pic>
        <p:nvPicPr>
          <p:cNvPr id="4100" name="Picture 4">
            <a:extLst>
              <a:ext uri="{FF2B5EF4-FFF2-40B4-BE49-F238E27FC236}">
                <a16:creationId xmlns:a16="http://schemas.microsoft.com/office/drawing/2014/main" id="{ED449682-F041-3E40-B343-CCB3992B7C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2577" y="627544"/>
            <a:ext cx="3617869" cy="48238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310C531-2601-544D-9F72-3CBBA94AE9DB}"/>
              </a:ext>
            </a:extLst>
          </p:cNvPr>
          <p:cNvSpPr txBox="1"/>
          <p:nvPr/>
        </p:nvSpPr>
        <p:spPr>
          <a:xfrm>
            <a:off x="8050473" y="5584125"/>
            <a:ext cx="3679973" cy="646331"/>
          </a:xfrm>
          <a:prstGeom prst="rect">
            <a:avLst/>
          </a:prstGeom>
          <a:noFill/>
        </p:spPr>
        <p:txBody>
          <a:bodyPr wrap="square" rtlCol="0">
            <a:spAutoFit/>
          </a:bodyPr>
          <a:lstStyle/>
          <a:p>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Benjamin Franklin National Memorial, public domain, Wikimedia</a:t>
            </a:r>
            <a:endParaRPr lang="en-US" sz="1400" dirty="0">
              <a:solidFill>
                <a:schemeClr val="accent4">
                  <a:lumMod val="20000"/>
                  <a:lumOff val="80000"/>
                </a:schemeClr>
              </a:solidFill>
              <a:latin typeface="Big Caslon Medium" panose="02000603090000020003" pitchFamily="2" charset="-79"/>
              <a:cs typeface="Big Caslon Medium" panose="02000603090000020003" pitchFamily="2" charset="-79"/>
            </a:endParaRPr>
          </a:p>
        </p:txBody>
      </p:sp>
    </p:spTree>
    <p:extLst>
      <p:ext uri="{BB962C8B-B14F-4D97-AF65-F5344CB8AC3E}">
        <p14:creationId xmlns:p14="http://schemas.microsoft.com/office/powerpoint/2010/main" val="185809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4100"/>
                                        </p:tgtEl>
                                        <p:attrNameLst>
                                          <p:attrName>style.visibility</p:attrName>
                                        </p:attrNameLst>
                                      </p:cBhvr>
                                      <p:to>
                                        <p:strVal val="visible"/>
                                      </p:to>
                                    </p:set>
                                    <p:animEffect transition="in" filter="dissolve">
                                      <p:cBhvr>
                                        <p:cTn id="10" dur="500"/>
                                        <p:tgtEl>
                                          <p:spTgt spid="410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649755-43EA-1B4F-8726-856304E13A71}"/>
              </a:ext>
            </a:extLst>
          </p:cNvPr>
          <p:cNvPicPr>
            <a:picLocks noChangeAspect="1"/>
          </p:cNvPicPr>
          <p:nvPr/>
        </p:nvPicPr>
        <p:blipFill>
          <a:blip r:embed="rId3"/>
          <a:stretch>
            <a:fillRect/>
          </a:stretch>
        </p:blipFill>
        <p:spPr>
          <a:xfrm>
            <a:off x="633987" y="743177"/>
            <a:ext cx="3800415" cy="5371645"/>
          </a:xfrm>
          <a:prstGeom prst="rect">
            <a:avLst/>
          </a:prstGeom>
        </p:spPr>
      </p:pic>
      <p:sp>
        <p:nvSpPr>
          <p:cNvPr id="11" name="TextBox 10">
            <a:extLst>
              <a:ext uri="{FF2B5EF4-FFF2-40B4-BE49-F238E27FC236}">
                <a16:creationId xmlns:a16="http://schemas.microsoft.com/office/drawing/2014/main" id="{9968D614-2F4E-2748-B059-77DD5A28CA4F}"/>
              </a:ext>
            </a:extLst>
          </p:cNvPr>
          <p:cNvSpPr txBox="1"/>
          <p:nvPr/>
        </p:nvSpPr>
        <p:spPr>
          <a:xfrm>
            <a:off x="5442857" y="566677"/>
            <a:ext cx="6392092" cy="6678751"/>
          </a:xfrm>
          <a:prstGeom prst="rect">
            <a:avLst/>
          </a:prstGeom>
          <a:noFill/>
        </p:spPr>
        <p:txBody>
          <a:bodyPr wrap="square" rtlCol="0">
            <a:spAutoFit/>
          </a:bodyPr>
          <a:lstStyle/>
          <a:p>
            <a:r>
              <a:rPr lang="en-US" sz="2800" dirty="0">
                <a:solidFill>
                  <a:srgbClr val="FFFF00"/>
                </a:solidFill>
                <a:latin typeface="Big Caslon Medium" panose="02000603090000020003" pitchFamily="2" charset="-79"/>
                <a:cs typeface="Big Caslon Medium" panose="02000603090000020003" pitchFamily="2" charset="-79"/>
                <a:hlinkClick r:id="rId4">
                  <a:extLst>
                    <a:ext uri="{A12FA001-AC4F-418D-AE19-62706E023703}">
                      <ahyp:hlinkClr xmlns:ahyp="http://schemas.microsoft.com/office/drawing/2018/hyperlinkcolor" val="tx"/>
                    </a:ext>
                  </a:extLst>
                </a:hlinkClick>
              </a:rPr>
              <a:t>“The Apology from Benjamin Franklin That Predicted the Fight Over Falsehood and Hate on Social Media”</a:t>
            </a:r>
            <a:endParaRPr lang="en-US" sz="2800" dirty="0">
              <a:solidFill>
                <a:srgbClr val="FFFF00"/>
              </a:solidFill>
              <a:latin typeface="Big Caslon Medium" panose="02000603090000020003" pitchFamily="2" charset="-79"/>
              <a:cs typeface="Big Caslon Medium" panose="02000603090000020003" pitchFamily="2" charset="-79"/>
            </a:endParaRPr>
          </a:p>
          <a:p>
            <a:endParaRPr lang="en-US" sz="2800" dirty="0">
              <a:solidFill>
                <a:srgbClr val="FFFF00"/>
              </a:solidFill>
              <a:latin typeface="Big Caslon Medium" panose="02000603090000020003" pitchFamily="2" charset="-79"/>
              <a:cs typeface="Big Caslon Medium" panose="02000603090000020003" pitchFamily="2" charset="-79"/>
            </a:endParaRPr>
          </a:p>
          <a:p>
            <a:r>
              <a:rPr lang="en-US" sz="2800" dirty="0">
                <a:solidFill>
                  <a:srgbClr val="FFFF00"/>
                </a:solidFill>
                <a:latin typeface="Big Caslon Medium" panose="02000603090000020003" pitchFamily="2" charset="-79"/>
                <a:cs typeface="Big Caslon Medium" panose="02000603090000020003" pitchFamily="2" charset="-79"/>
                <a:hlinkClick r:id="rId5">
                  <a:extLst>
                    <a:ext uri="{A12FA001-AC4F-418D-AE19-62706E023703}">
                      <ahyp:hlinkClr xmlns:ahyp="http://schemas.microsoft.com/office/drawing/2018/hyperlinkcolor" val="tx"/>
                    </a:ext>
                  </a:extLst>
                </a:hlinkClick>
              </a:rPr>
              <a:t>“What Ben Franklin Could Teach Us About Civility and Politics”</a:t>
            </a:r>
            <a:endParaRPr lang="en-US" sz="2800" dirty="0">
              <a:solidFill>
                <a:srgbClr val="FFFF00"/>
              </a:solidFill>
              <a:latin typeface="Big Caslon Medium" panose="02000603090000020003" pitchFamily="2" charset="-79"/>
              <a:cs typeface="Big Caslon Medium" panose="02000603090000020003" pitchFamily="2" charset="-79"/>
            </a:endParaRPr>
          </a:p>
          <a:p>
            <a:endParaRPr lang="en-US" sz="2800" dirty="0">
              <a:solidFill>
                <a:srgbClr val="FFFF00"/>
              </a:solidFill>
              <a:latin typeface="Big Caslon Medium" panose="02000603090000020003" pitchFamily="2" charset="-79"/>
              <a:cs typeface="Big Caslon Medium" panose="02000603090000020003" pitchFamily="2" charset="-79"/>
            </a:endParaRPr>
          </a:p>
          <a:p>
            <a:r>
              <a:rPr lang="en-US" sz="2800" dirty="0">
                <a:solidFill>
                  <a:srgbClr val="FFFF00"/>
                </a:solidFill>
                <a:latin typeface="Big Caslon Medium" panose="02000603090000020003" pitchFamily="2" charset="-79"/>
                <a:cs typeface="Big Caslon Medium" panose="02000603090000020003" pitchFamily="2" charset="-79"/>
                <a:hlinkClick r:id="rId6">
                  <a:extLst>
                    <a:ext uri="{A12FA001-AC4F-418D-AE19-62706E023703}">
                      <ahyp:hlinkClr xmlns:ahyp="http://schemas.microsoft.com/office/drawing/2018/hyperlinkcolor" val="tx"/>
                    </a:ext>
                  </a:extLst>
                </a:hlinkClick>
              </a:rPr>
              <a:t>”Benjamin Franklin’s Fight Against a Deadly Virus”</a:t>
            </a:r>
            <a:endParaRPr lang="en-US" sz="2800" dirty="0">
              <a:solidFill>
                <a:srgbClr val="FFFF00"/>
              </a:solidFill>
              <a:latin typeface="Big Caslon Medium" panose="02000603090000020003" pitchFamily="2" charset="-79"/>
              <a:cs typeface="Big Caslon Medium" panose="02000603090000020003" pitchFamily="2" charset="-79"/>
            </a:endParaRPr>
          </a:p>
          <a:p>
            <a:endParaRPr lang="en-US" sz="2800" dirty="0">
              <a:solidFill>
                <a:srgbClr val="FFFF00"/>
              </a:solidFill>
              <a:latin typeface="Big Caslon Medium" panose="02000603090000020003" pitchFamily="2" charset="-79"/>
              <a:cs typeface="Big Caslon Medium" panose="02000603090000020003" pitchFamily="2" charset="-79"/>
            </a:endParaRPr>
          </a:p>
          <a:p>
            <a:r>
              <a:rPr lang="en-US" sz="2800" dirty="0">
                <a:solidFill>
                  <a:srgbClr val="FFFF00"/>
                </a:solidFill>
                <a:latin typeface="Big Caslon Medium" panose="02000603090000020003" pitchFamily="2" charset="-79"/>
                <a:cs typeface="Big Caslon Medium" panose="02000603090000020003" pitchFamily="2" charset="-79"/>
                <a:hlinkClick r:id="rId7">
                  <a:extLst>
                    <a:ext uri="{A12FA001-AC4F-418D-AE19-62706E023703}">
                      <ahyp:hlinkClr xmlns:ahyp="http://schemas.microsoft.com/office/drawing/2018/hyperlinkcolor" val="tx"/>
                    </a:ext>
                  </a:extLst>
                </a:hlinkClick>
              </a:rPr>
              <a:t>“Talking Politics in 2021: Lessons on Humility and Truth-Seeking from Benjamin Franklin”</a:t>
            </a:r>
            <a:endParaRPr lang="en-US" sz="2800" dirty="0">
              <a:solidFill>
                <a:srgbClr val="FFFF00"/>
              </a:solidFill>
              <a:latin typeface="Big Caslon Medium" panose="02000603090000020003" pitchFamily="2" charset="-79"/>
              <a:cs typeface="Big Caslon Medium" panose="02000603090000020003" pitchFamily="2" charset="-79"/>
            </a:endParaRPr>
          </a:p>
          <a:p>
            <a:endParaRPr lang="en-US" sz="2800" dirty="0">
              <a:solidFill>
                <a:srgbClr val="FFFF00"/>
              </a:solidFill>
              <a:latin typeface="Big Caslon Medium" panose="02000603090000020003" pitchFamily="2" charset="-79"/>
              <a:cs typeface="Big Caslon Medium" panose="02000603090000020003" pitchFamily="2" charset="-79"/>
            </a:endParaRPr>
          </a:p>
          <a:p>
            <a:pPr marL="571500" indent="-571500">
              <a:buFont typeface="Wingdings" pitchFamily="2" charset="2"/>
              <a:buChar char="Ø"/>
            </a:pPr>
            <a:endParaRPr lang="en-US" i="1" dirty="0">
              <a:solidFill>
                <a:srgbClr val="FFFF00"/>
              </a:solidFill>
              <a:latin typeface="Big Caslon Medium" panose="02000603090000020003" pitchFamily="2" charset="-79"/>
              <a:cs typeface="Big Caslon Medium" panose="02000603090000020003" pitchFamily="2" charset="-79"/>
            </a:endParaRPr>
          </a:p>
          <a:p>
            <a:endParaRPr lang="en-US" dirty="0"/>
          </a:p>
        </p:txBody>
      </p:sp>
    </p:spTree>
    <p:extLst>
      <p:ext uri="{BB962C8B-B14F-4D97-AF65-F5344CB8AC3E}">
        <p14:creationId xmlns:p14="http://schemas.microsoft.com/office/powerpoint/2010/main" val="41824285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820A3A-BFCE-5C46-B523-2112B6117179}"/>
              </a:ext>
            </a:extLst>
          </p:cNvPr>
          <p:cNvSpPr txBox="1"/>
          <p:nvPr/>
        </p:nvSpPr>
        <p:spPr>
          <a:xfrm>
            <a:off x="568930" y="789105"/>
            <a:ext cx="11444167" cy="1446550"/>
          </a:xfrm>
          <a:prstGeom prst="rect">
            <a:avLst/>
          </a:prstGeom>
          <a:noFill/>
        </p:spPr>
        <p:txBody>
          <a:bodyPr wrap="square" rtlCol="0">
            <a:spAutoFit/>
          </a:bodyPr>
          <a:lstStyle/>
          <a:p>
            <a:r>
              <a:rPr lang="en-US" sz="3200" dirty="0">
                <a:solidFill>
                  <a:schemeClr val="accent4">
                    <a:lumMod val="20000"/>
                    <a:lumOff val="80000"/>
                  </a:schemeClr>
                </a:solidFill>
                <a:latin typeface="Big Caslon Medium" panose="02000603090000020003" pitchFamily="2" charset="-79"/>
                <a:cs typeface="Big Caslon Medium" panose="02000603090000020003" pitchFamily="2" charset="-79"/>
              </a:rPr>
              <a:t>“Lucky people build and maintain a strong network of luck.”</a:t>
            </a:r>
          </a:p>
          <a:p>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a:t>
            </a:r>
            <a:r>
              <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rPr>
              <a:t>Richard Wiseman, </a:t>
            </a:r>
            <a:r>
              <a:rPr lang="en-US" sz="2000" i="1" dirty="0">
                <a:solidFill>
                  <a:schemeClr val="accent4">
                    <a:lumMod val="20000"/>
                    <a:lumOff val="80000"/>
                  </a:schemeClr>
                </a:solidFill>
                <a:latin typeface="Big Caslon Medium" panose="02000603090000020003" pitchFamily="2" charset="-79"/>
                <a:cs typeface="Big Caslon Medium" panose="02000603090000020003" pitchFamily="2" charset="-79"/>
              </a:rPr>
              <a:t>The Luck Factor</a:t>
            </a:r>
            <a:endPar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endParaRPr>
          </a:p>
          <a:p>
            <a:endPar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endParaRPr>
          </a:p>
        </p:txBody>
      </p:sp>
      <p:sp>
        <p:nvSpPr>
          <p:cNvPr id="5" name="TextBox 4">
            <a:extLst>
              <a:ext uri="{FF2B5EF4-FFF2-40B4-BE49-F238E27FC236}">
                <a16:creationId xmlns:a16="http://schemas.microsoft.com/office/drawing/2014/main" id="{6BAF50DE-4D47-D54D-8A18-AF9194F38919}"/>
              </a:ext>
            </a:extLst>
          </p:cNvPr>
          <p:cNvSpPr txBox="1"/>
          <p:nvPr/>
        </p:nvSpPr>
        <p:spPr>
          <a:xfrm>
            <a:off x="568930" y="2197820"/>
            <a:ext cx="11444167" cy="1631216"/>
          </a:xfrm>
          <a:prstGeom prst="rect">
            <a:avLst/>
          </a:prstGeom>
          <a:noFill/>
        </p:spPr>
        <p:txBody>
          <a:bodyPr wrap="square" rtlCol="0">
            <a:spAutoFit/>
          </a:bodyPr>
          <a:lstStyle/>
          <a:p>
            <a:r>
              <a:rPr lang="en-US" sz="3200" dirty="0">
                <a:solidFill>
                  <a:schemeClr val="accent4">
                    <a:lumMod val="20000"/>
                    <a:lumOff val="80000"/>
                  </a:schemeClr>
                </a:solidFill>
                <a:latin typeface="Big Caslon Medium" panose="02000603090000020003" pitchFamily="2" charset="-79"/>
                <a:cs typeface="Big Caslon Medium" panose="02000603090000020003" pitchFamily="2" charset="-79"/>
              </a:rPr>
              <a:t>“You need to learn that there’s a contingency between your actions and what happens to you.”</a:t>
            </a:r>
          </a:p>
          <a:p>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a:t>
            </a:r>
            <a:r>
              <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rPr>
              <a:t>Stephen Maier, neuroscientist</a:t>
            </a:r>
          </a:p>
        </p:txBody>
      </p:sp>
      <p:sp>
        <p:nvSpPr>
          <p:cNvPr id="6" name="TextBox 5">
            <a:extLst>
              <a:ext uri="{FF2B5EF4-FFF2-40B4-BE49-F238E27FC236}">
                <a16:creationId xmlns:a16="http://schemas.microsoft.com/office/drawing/2014/main" id="{4B24ED04-2EA3-4F4E-B248-5AA853A26A70}"/>
              </a:ext>
            </a:extLst>
          </p:cNvPr>
          <p:cNvSpPr txBox="1"/>
          <p:nvPr/>
        </p:nvSpPr>
        <p:spPr>
          <a:xfrm>
            <a:off x="568929" y="4162386"/>
            <a:ext cx="11444167" cy="2431435"/>
          </a:xfrm>
          <a:prstGeom prst="rect">
            <a:avLst/>
          </a:prstGeom>
          <a:noFill/>
        </p:spPr>
        <p:txBody>
          <a:bodyPr wrap="square" rtlCol="0">
            <a:spAutoFit/>
          </a:bodyPr>
          <a:lstStyle/>
          <a:p>
            <a:r>
              <a:rPr lang="en-US" sz="3200" dirty="0">
                <a:solidFill>
                  <a:schemeClr val="accent4">
                    <a:lumMod val="20000"/>
                    <a:lumOff val="80000"/>
                  </a:schemeClr>
                </a:solidFill>
                <a:latin typeface="Big Caslon Medium" panose="02000603090000020003" pitchFamily="2" charset="-79"/>
                <a:cs typeface="Big Caslon Medium" panose="02000603090000020003" pitchFamily="2" charset="-79"/>
              </a:rPr>
              <a:t>“Although people may differ in every which way—in their initial talents and aptitudes, interests, or temperaments—everyone can change and grow through application and experience.”</a:t>
            </a:r>
          </a:p>
          <a:p>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a:t>
            </a:r>
            <a:r>
              <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rPr>
              <a:t>Carol Dweck, </a:t>
            </a:r>
            <a:r>
              <a:rPr lang="en-US" sz="2000" i="1" dirty="0">
                <a:solidFill>
                  <a:schemeClr val="accent4">
                    <a:lumMod val="20000"/>
                    <a:lumOff val="80000"/>
                  </a:schemeClr>
                </a:solidFill>
                <a:latin typeface="Big Caslon Medium" panose="02000603090000020003" pitchFamily="2" charset="-79"/>
                <a:cs typeface="Big Caslon Medium" panose="02000603090000020003" pitchFamily="2" charset="-79"/>
              </a:rPr>
              <a:t>Mindset: The New Psychology of Success</a:t>
            </a:r>
            <a:endPar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endParaRPr>
          </a:p>
          <a:p>
            <a:endPar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endParaRPr>
          </a:p>
        </p:txBody>
      </p:sp>
    </p:spTree>
    <p:extLst>
      <p:ext uri="{BB962C8B-B14F-4D97-AF65-F5344CB8AC3E}">
        <p14:creationId xmlns:p14="http://schemas.microsoft.com/office/powerpoint/2010/main" val="2002960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820A3A-BFCE-5C46-B523-2112B6117179}"/>
              </a:ext>
            </a:extLst>
          </p:cNvPr>
          <p:cNvSpPr txBox="1"/>
          <p:nvPr/>
        </p:nvSpPr>
        <p:spPr>
          <a:xfrm>
            <a:off x="747833" y="2120949"/>
            <a:ext cx="10696334" cy="2616101"/>
          </a:xfrm>
          <a:prstGeom prst="rect">
            <a:avLst/>
          </a:prstGeom>
          <a:noFill/>
        </p:spPr>
        <p:txBody>
          <a:bodyPr wrap="square" rtlCol="0">
            <a:spAutoFit/>
          </a:bodyPr>
          <a:lstStyle/>
          <a:p>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“As I knew, or thought I knew, what was right and wrong, I did not see why I might not always do the one and avoid the other.”</a:t>
            </a:r>
          </a:p>
          <a:p>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a:t>
            </a:r>
            <a:r>
              <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rPr>
              <a:t>Benjamin Franklin, </a:t>
            </a:r>
            <a:r>
              <a:rPr lang="en-US" sz="2000" i="1" dirty="0">
                <a:solidFill>
                  <a:schemeClr val="accent4">
                    <a:lumMod val="20000"/>
                    <a:lumOff val="80000"/>
                  </a:schemeClr>
                </a:solidFill>
                <a:latin typeface="Big Caslon Medium" panose="02000603090000020003" pitchFamily="2" charset="-79"/>
                <a:cs typeface="Big Caslon Medium" panose="02000603090000020003" pitchFamily="2" charset="-79"/>
              </a:rPr>
              <a:t>The Autobiography</a:t>
            </a:r>
            <a:endPar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endParaRPr>
          </a:p>
          <a:p>
            <a:endPar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endParaRPr>
          </a:p>
        </p:txBody>
      </p:sp>
    </p:spTree>
    <p:extLst>
      <p:ext uri="{BB962C8B-B14F-4D97-AF65-F5344CB8AC3E}">
        <p14:creationId xmlns:p14="http://schemas.microsoft.com/office/powerpoint/2010/main" val="8989405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820A3A-BFCE-5C46-B523-2112B6117179}"/>
              </a:ext>
            </a:extLst>
          </p:cNvPr>
          <p:cNvSpPr txBox="1"/>
          <p:nvPr/>
        </p:nvSpPr>
        <p:spPr>
          <a:xfrm>
            <a:off x="747833" y="422336"/>
            <a:ext cx="10696334" cy="6370975"/>
          </a:xfrm>
          <a:prstGeom prst="rect">
            <a:avLst/>
          </a:prstGeom>
          <a:noFill/>
        </p:spPr>
        <p:txBody>
          <a:bodyPr wrap="square" rtlCol="0">
            <a:spAutoFit/>
          </a:bodyPr>
          <a:lstStyle/>
          <a:p>
            <a:r>
              <a:rPr lang="en-US" sz="3200" dirty="0">
                <a:solidFill>
                  <a:schemeClr val="accent4">
                    <a:lumMod val="20000"/>
                    <a:lumOff val="80000"/>
                  </a:schemeClr>
                </a:solidFill>
                <a:latin typeface="Big Caslon Medium" panose="02000603090000020003" pitchFamily="2" charset="-79"/>
                <a:cs typeface="Big Caslon Medium" panose="02000603090000020003" pitchFamily="2" charset="-79"/>
              </a:rPr>
              <a:t>“But I soon found I had undertaken a task of more difficulty than I had imagined. While my care was </a:t>
            </a:r>
            <a:r>
              <a:rPr lang="en-US" sz="3200" dirty="0" err="1">
                <a:solidFill>
                  <a:schemeClr val="accent4">
                    <a:lumMod val="20000"/>
                    <a:lumOff val="80000"/>
                  </a:schemeClr>
                </a:solidFill>
                <a:latin typeface="Big Caslon Medium" panose="02000603090000020003" pitchFamily="2" charset="-79"/>
                <a:cs typeface="Big Caslon Medium" panose="02000603090000020003" pitchFamily="2" charset="-79"/>
              </a:rPr>
              <a:t>employ'd</a:t>
            </a:r>
            <a:r>
              <a:rPr lang="en-US" sz="3200" dirty="0">
                <a:solidFill>
                  <a:schemeClr val="accent4">
                    <a:lumMod val="20000"/>
                    <a:lumOff val="80000"/>
                  </a:schemeClr>
                </a:solidFill>
                <a:latin typeface="Big Caslon Medium" panose="02000603090000020003" pitchFamily="2" charset="-79"/>
                <a:cs typeface="Big Caslon Medium" panose="02000603090000020003" pitchFamily="2" charset="-79"/>
              </a:rPr>
              <a:t> in guarding against one fault, I was often surprised by another; habit took the advantage of inattention; inclination was sometimes too strong for reason. I concluded, at length, that the mere speculative conviction that it was our interest to be completely virtuous, was not sufficient to prevent our slipping; and that the contrary habits must be broken, and good ones acquired and established, before we can have any dependence on a steady, uniform rectitude of conduct. For this purpose I therefore contrived the following method.”</a:t>
            </a:r>
          </a:p>
          <a:p>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a:t>
            </a:r>
            <a:r>
              <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rPr>
              <a:t>Benjamin Franklin, </a:t>
            </a:r>
            <a:r>
              <a:rPr lang="en-US" sz="2000" i="1" dirty="0">
                <a:solidFill>
                  <a:schemeClr val="accent4">
                    <a:lumMod val="20000"/>
                    <a:lumOff val="80000"/>
                  </a:schemeClr>
                </a:solidFill>
                <a:latin typeface="Big Caslon Medium" panose="02000603090000020003" pitchFamily="2" charset="-79"/>
                <a:cs typeface="Big Caslon Medium" panose="02000603090000020003" pitchFamily="2" charset="-79"/>
              </a:rPr>
              <a:t>The Autobiography</a:t>
            </a:r>
            <a:endPar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endParaRPr>
          </a:p>
          <a:p>
            <a:endPar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endParaRPr>
          </a:p>
        </p:txBody>
      </p:sp>
    </p:spTree>
    <p:extLst>
      <p:ext uri="{BB962C8B-B14F-4D97-AF65-F5344CB8AC3E}">
        <p14:creationId xmlns:p14="http://schemas.microsoft.com/office/powerpoint/2010/main" val="35649380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3059145-4943-CB43-B723-6DA437AB9DAA}"/>
              </a:ext>
            </a:extLst>
          </p:cNvPr>
          <p:cNvSpPr txBox="1"/>
          <p:nvPr/>
        </p:nvSpPr>
        <p:spPr>
          <a:xfrm>
            <a:off x="6491556" y="1404572"/>
            <a:ext cx="4523964" cy="1200329"/>
          </a:xfrm>
          <a:prstGeom prst="rect">
            <a:avLst/>
          </a:prstGeom>
          <a:noFill/>
        </p:spPr>
        <p:txBody>
          <a:bodyPr wrap="square" rtlCol="0">
            <a:spAutoFit/>
          </a:bodyPr>
          <a:lstStyle/>
          <a:p>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“Will needs a way.”</a:t>
            </a:r>
          </a:p>
          <a:p>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a:t>
            </a:r>
            <a:r>
              <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rPr>
              <a:t>Poor Mark</a:t>
            </a:r>
          </a:p>
        </p:txBody>
      </p:sp>
      <p:sp>
        <p:nvSpPr>
          <p:cNvPr id="18" name="Title 1">
            <a:extLst>
              <a:ext uri="{FF2B5EF4-FFF2-40B4-BE49-F238E27FC236}">
                <a16:creationId xmlns:a16="http://schemas.microsoft.com/office/drawing/2014/main" id="{BF1DFBEF-CD98-9343-9BE1-B40372BEF121}"/>
              </a:ext>
            </a:extLst>
          </p:cNvPr>
          <p:cNvSpPr txBox="1">
            <a:spLocks/>
          </p:cNvSpPr>
          <p:nvPr/>
        </p:nvSpPr>
        <p:spPr>
          <a:xfrm>
            <a:off x="521268" y="4253099"/>
            <a:ext cx="6895857"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4">
                    <a:lumMod val="20000"/>
                    <a:lumOff val="80000"/>
                  </a:schemeClr>
                </a:solidFill>
                <a:latin typeface="Big Caslon Medium" panose="02000603090000020003" pitchFamily="2" charset="-79"/>
                <a:ea typeface="+mj-ea"/>
                <a:cs typeface="Big Caslon Medium" panose="02000603090000020003" pitchFamily="2" charset="-79"/>
              </a:defRPr>
            </a:lvl1pPr>
          </a:lstStyle>
          <a:p>
            <a:r>
              <a:rPr lang="en-US" sz="15000" dirty="0"/>
              <a:t>Method</a:t>
            </a:r>
            <a:endParaRPr lang="en-US" sz="15000" dirty="0">
              <a:latin typeface="David" panose="020E0502060401010101" pitchFamily="34" charset="-79"/>
              <a:cs typeface="David" panose="020E0502060401010101" pitchFamily="34" charset="-79"/>
            </a:endParaRPr>
          </a:p>
        </p:txBody>
      </p:sp>
      <p:pic>
        <p:nvPicPr>
          <p:cNvPr id="19" name="Picture 2">
            <a:extLst>
              <a:ext uri="{FF2B5EF4-FFF2-40B4-BE49-F238E27FC236}">
                <a16:creationId xmlns:a16="http://schemas.microsoft.com/office/drawing/2014/main" id="{282D5A38-AE09-A448-85FA-E5305D5300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010" y="550654"/>
            <a:ext cx="4430341" cy="3467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713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46F9E07-D504-6148-99D3-3B338CFFE5E6}"/>
              </a:ext>
            </a:extLst>
          </p:cNvPr>
          <p:cNvSpPr txBox="1"/>
          <p:nvPr/>
        </p:nvSpPr>
        <p:spPr>
          <a:xfrm>
            <a:off x="449658" y="376107"/>
            <a:ext cx="11258637" cy="6622326"/>
          </a:xfrm>
          <a:prstGeom prst="rect">
            <a:avLst/>
          </a:prstGeom>
          <a:noFill/>
        </p:spPr>
        <p:txBody>
          <a:bodyPr wrap="square" rtlCol="0">
            <a:spAutoFit/>
          </a:bodyPr>
          <a:lstStyle/>
          <a:p>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“I determined to give a Week's strict attention to each of the Virtues successively.  Thus in the first Week my great Guard was to avoid every the least Offence against Temperance, leaving the other Virtues to their ordinary Chance, only marking every Evening the Faults of the Day.  Thus if in the first Week I could keep my first Line marked T clear of Spots, I </a:t>
            </a:r>
            <a:r>
              <a:rPr lang="en-US" sz="3600" dirty="0" err="1">
                <a:solidFill>
                  <a:schemeClr val="accent4">
                    <a:lumMod val="20000"/>
                    <a:lumOff val="80000"/>
                  </a:schemeClr>
                </a:solidFill>
                <a:latin typeface="Big Caslon Medium" panose="02000603090000020003" pitchFamily="2" charset="-79"/>
                <a:cs typeface="Big Caslon Medium" panose="02000603090000020003" pitchFamily="2" charset="-79"/>
              </a:rPr>
              <a:t>suppos'd</a:t>
            </a:r>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 the Habit of that Virtue so much strengthened and its opposite </a:t>
            </a:r>
            <a:r>
              <a:rPr lang="en-US" sz="3600" dirty="0" err="1">
                <a:solidFill>
                  <a:schemeClr val="accent4">
                    <a:lumMod val="20000"/>
                    <a:lumOff val="80000"/>
                  </a:schemeClr>
                </a:solidFill>
                <a:latin typeface="Big Caslon Medium" panose="02000603090000020003" pitchFamily="2" charset="-79"/>
                <a:cs typeface="Big Caslon Medium" panose="02000603090000020003" pitchFamily="2" charset="-79"/>
              </a:rPr>
              <a:t>weaken'd</a:t>
            </a:r>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 that I might venture extending my Attention to include the next, and for the following Week keep both Lines clear of Spots.”</a:t>
            </a:r>
          </a:p>
          <a:p>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a:t>
            </a:r>
            <a:r>
              <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rPr>
              <a:t>Benjamin Franklin, </a:t>
            </a:r>
            <a:r>
              <a:rPr lang="en-US" sz="2000" i="1" dirty="0">
                <a:solidFill>
                  <a:srgbClr val="FFFF00"/>
                </a:solidFill>
                <a:latin typeface="BIG CASLON MEDIUM" panose="02000603090000020003" pitchFamily="2" charset="-79"/>
                <a:cs typeface="BIG CASLON MEDIUM" panose="02000603090000020003" pitchFamily="2" charset="-79"/>
                <a:hlinkClick r:id="rId3">
                  <a:extLst>
                    <a:ext uri="{A12FA001-AC4F-418D-AE19-62706E023703}">
                      <ahyp:hlinkClr xmlns:ahyp="http://schemas.microsoft.com/office/drawing/2018/hyperlinkcolor" val="tx"/>
                    </a:ext>
                  </a:extLst>
                </a:hlinkClick>
              </a:rPr>
              <a:t>The Autobiography</a:t>
            </a:r>
            <a:endParaRPr lang="en-US" sz="2800" dirty="0">
              <a:solidFill>
                <a:srgbClr val="FFFF00"/>
              </a:solidFill>
              <a:latin typeface="Big Caslon Medium" panose="02000603090000020003" pitchFamily="2" charset="-79"/>
              <a:cs typeface="Big Caslon Medium" panose="02000603090000020003" pitchFamily="2" charset="-79"/>
            </a:endParaRPr>
          </a:p>
          <a:p>
            <a:endPar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endParaRPr>
          </a:p>
        </p:txBody>
      </p:sp>
    </p:spTree>
    <p:extLst>
      <p:ext uri="{BB962C8B-B14F-4D97-AF65-F5344CB8AC3E}">
        <p14:creationId xmlns:p14="http://schemas.microsoft.com/office/powerpoint/2010/main" val="25449996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46F9E07-D504-6148-99D3-3B338CFFE5E6}"/>
              </a:ext>
            </a:extLst>
          </p:cNvPr>
          <p:cNvSpPr txBox="1"/>
          <p:nvPr/>
        </p:nvSpPr>
        <p:spPr>
          <a:xfrm>
            <a:off x="747833" y="627544"/>
            <a:ext cx="10696334" cy="3231654"/>
          </a:xfrm>
          <a:prstGeom prst="rect">
            <a:avLst/>
          </a:prstGeom>
          <a:noFill/>
        </p:spPr>
        <p:txBody>
          <a:bodyPr wrap="square" rtlCol="0">
            <a:spAutoFit/>
          </a:bodyPr>
          <a:lstStyle/>
          <a:p>
            <a:r>
              <a:rPr lang="en-US" sz="2800" dirty="0">
                <a:solidFill>
                  <a:schemeClr val="accent4">
                    <a:lumMod val="20000"/>
                    <a:lumOff val="80000"/>
                  </a:schemeClr>
                </a:solidFill>
                <a:latin typeface="Big Caslon Medium" panose="02000603090000020003" pitchFamily="2" charset="-79"/>
                <a:cs typeface="Big Caslon Medium" panose="02000603090000020003" pitchFamily="2" charset="-79"/>
              </a:rPr>
              <a:t>“. . . like him who, having a garden to weed, does not attempt to eradicate all the bad herbs at once, which would exceed his reach and his strength, but works on one of the beds at a time . . . so I should have, I hoped, the encouraging pleasure of seeing on my pages the progress I made in virtue, by clearing successively my lines of their spots, till . . . I should be happy in viewing a clean book, after a thirteen weeks' daily examination.”</a:t>
            </a:r>
          </a:p>
          <a:p>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a:t>
            </a:r>
            <a:r>
              <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rPr>
              <a:t>Benjamin Franklin, </a:t>
            </a:r>
            <a:r>
              <a:rPr lang="en-US" sz="2000" i="1" dirty="0">
                <a:solidFill>
                  <a:schemeClr val="accent4">
                    <a:lumMod val="20000"/>
                    <a:lumOff val="80000"/>
                  </a:schemeClr>
                </a:solidFill>
                <a:latin typeface="Big Caslon Medium" panose="02000603090000020003" pitchFamily="2" charset="-79"/>
                <a:cs typeface="Big Caslon Medium" panose="02000603090000020003" pitchFamily="2" charset="-79"/>
              </a:rPr>
              <a:t>The Autobiography</a:t>
            </a:r>
            <a:endPar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endParaRPr>
          </a:p>
        </p:txBody>
      </p:sp>
      <p:sp>
        <p:nvSpPr>
          <p:cNvPr id="3" name="TextBox 2">
            <a:extLst>
              <a:ext uri="{FF2B5EF4-FFF2-40B4-BE49-F238E27FC236}">
                <a16:creationId xmlns:a16="http://schemas.microsoft.com/office/drawing/2014/main" id="{C074F639-8876-6B4B-9331-251B646C1C0B}"/>
              </a:ext>
            </a:extLst>
          </p:cNvPr>
          <p:cNvSpPr txBox="1"/>
          <p:nvPr/>
        </p:nvSpPr>
        <p:spPr>
          <a:xfrm>
            <a:off x="747833" y="4338353"/>
            <a:ext cx="10696334" cy="1815882"/>
          </a:xfrm>
          <a:prstGeom prst="rect">
            <a:avLst/>
          </a:prstGeom>
          <a:noFill/>
        </p:spPr>
        <p:txBody>
          <a:bodyPr wrap="square" rtlCol="0">
            <a:spAutoFit/>
          </a:bodyPr>
          <a:lstStyle/>
          <a:p>
            <a:r>
              <a:rPr lang="en-US" sz="2800" dirty="0">
                <a:solidFill>
                  <a:schemeClr val="accent4">
                    <a:lumMod val="20000"/>
                    <a:lumOff val="80000"/>
                  </a:schemeClr>
                </a:solidFill>
                <a:latin typeface="Big Caslon Medium" panose="02000603090000020003" pitchFamily="2" charset="-79"/>
                <a:cs typeface="Big Caslon Medium" panose="02000603090000020003" pitchFamily="2" charset="-79"/>
              </a:rPr>
              <a:t>“When people have to make a big change in their lives, their efforts are undermined if they are trying to make other changes as well.”</a:t>
            </a:r>
          </a:p>
          <a:p>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a:t>
            </a:r>
            <a:r>
              <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rPr>
              <a:t>Roy Baumeister and John Tierney, </a:t>
            </a:r>
            <a:r>
              <a:rPr lang="en-US" sz="2000" i="1" dirty="0">
                <a:solidFill>
                  <a:schemeClr val="accent4">
                    <a:lumMod val="20000"/>
                    <a:lumOff val="80000"/>
                  </a:schemeClr>
                </a:solidFill>
                <a:latin typeface="Big Caslon Medium" panose="02000603090000020003" pitchFamily="2" charset="-79"/>
                <a:cs typeface="Big Caslon Medium" panose="02000603090000020003" pitchFamily="2" charset="-79"/>
              </a:rPr>
              <a:t>Willpower</a:t>
            </a:r>
            <a:endPar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endParaRPr>
          </a:p>
          <a:p>
            <a:endPar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endParaRPr>
          </a:p>
        </p:txBody>
      </p:sp>
    </p:spTree>
    <p:extLst>
      <p:ext uri="{BB962C8B-B14F-4D97-AF65-F5344CB8AC3E}">
        <p14:creationId xmlns:p14="http://schemas.microsoft.com/office/powerpoint/2010/main" val="277352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46F9E07-D504-6148-99D3-3B338CFFE5E6}"/>
              </a:ext>
            </a:extLst>
          </p:cNvPr>
          <p:cNvSpPr txBox="1"/>
          <p:nvPr/>
        </p:nvSpPr>
        <p:spPr>
          <a:xfrm>
            <a:off x="926737" y="3947214"/>
            <a:ext cx="10696334" cy="1754326"/>
          </a:xfrm>
          <a:prstGeom prst="rect">
            <a:avLst/>
          </a:prstGeom>
          <a:noFill/>
        </p:spPr>
        <p:txBody>
          <a:bodyPr wrap="square" rtlCol="0">
            <a:spAutoFit/>
          </a:bodyPr>
          <a:lstStyle/>
          <a:p>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“You’ve got to be very careful if you don’t know where you are going, because you might not get there.”</a:t>
            </a:r>
          </a:p>
          <a:p>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a:t>
            </a:r>
            <a:r>
              <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rPr>
              <a:t>Yogi Berra, Hall of Fame catcher and sage</a:t>
            </a:r>
          </a:p>
        </p:txBody>
      </p:sp>
      <p:sp>
        <p:nvSpPr>
          <p:cNvPr id="3" name="TextBox 2">
            <a:extLst>
              <a:ext uri="{FF2B5EF4-FFF2-40B4-BE49-F238E27FC236}">
                <a16:creationId xmlns:a16="http://schemas.microsoft.com/office/drawing/2014/main" id="{C074F639-8876-6B4B-9331-251B646C1C0B}"/>
              </a:ext>
            </a:extLst>
          </p:cNvPr>
          <p:cNvSpPr txBox="1"/>
          <p:nvPr/>
        </p:nvSpPr>
        <p:spPr>
          <a:xfrm>
            <a:off x="926737" y="1402681"/>
            <a:ext cx="10696334" cy="1508105"/>
          </a:xfrm>
          <a:prstGeom prst="rect">
            <a:avLst/>
          </a:prstGeom>
          <a:noFill/>
        </p:spPr>
        <p:txBody>
          <a:bodyPr wrap="square" rtlCol="0">
            <a:spAutoFit/>
          </a:bodyPr>
          <a:lstStyle/>
          <a:p>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“Begin with the end in mind.”</a:t>
            </a:r>
          </a:p>
          <a:p>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a:t>
            </a:r>
            <a:r>
              <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rPr>
              <a:t>Stephen R. Covey, </a:t>
            </a:r>
            <a:r>
              <a:rPr lang="en-US" sz="2000" i="1" dirty="0">
                <a:solidFill>
                  <a:schemeClr val="accent4">
                    <a:lumMod val="20000"/>
                    <a:lumOff val="80000"/>
                  </a:schemeClr>
                </a:solidFill>
                <a:latin typeface="Big Caslon Medium" panose="02000603090000020003" pitchFamily="2" charset="-79"/>
                <a:cs typeface="Big Caslon Medium" panose="02000603090000020003" pitchFamily="2" charset="-79"/>
              </a:rPr>
              <a:t>The Seven Habits of Highly Effective People</a:t>
            </a:r>
            <a:endPar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endParaRPr>
          </a:p>
          <a:p>
            <a:endPar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endParaRPr>
          </a:p>
        </p:txBody>
      </p:sp>
    </p:spTree>
    <p:extLst>
      <p:ext uri="{BB962C8B-B14F-4D97-AF65-F5344CB8AC3E}">
        <p14:creationId xmlns:p14="http://schemas.microsoft.com/office/powerpoint/2010/main" val="45680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46F9E07-D504-6148-99D3-3B338CFFE5E6}"/>
              </a:ext>
            </a:extLst>
          </p:cNvPr>
          <p:cNvSpPr txBox="1"/>
          <p:nvPr/>
        </p:nvSpPr>
        <p:spPr>
          <a:xfrm>
            <a:off x="4723485" y="599106"/>
            <a:ext cx="6885419" cy="2800767"/>
          </a:xfrm>
          <a:prstGeom prst="rect">
            <a:avLst/>
          </a:prstGeom>
          <a:noFill/>
        </p:spPr>
        <p:txBody>
          <a:bodyPr wrap="square" rtlCol="0">
            <a:spAutoFit/>
          </a:bodyPr>
          <a:lstStyle/>
          <a:p>
            <a:r>
              <a:rPr lang="en-US" sz="2800" dirty="0">
                <a:solidFill>
                  <a:schemeClr val="accent4">
                    <a:lumMod val="20000"/>
                    <a:lumOff val="80000"/>
                  </a:schemeClr>
                </a:solidFill>
                <a:latin typeface="Big Caslon Medium" panose="02000603090000020003" pitchFamily="2" charset="-79"/>
                <a:cs typeface="Big Caslon Medium" panose="02000603090000020003" pitchFamily="2" charset="-79"/>
              </a:rPr>
              <a:t>“The precept of </a:t>
            </a:r>
            <a:r>
              <a:rPr lang="en-US" sz="2800" i="1" dirty="0">
                <a:solidFill>
                  <a:schemeClr val="accent4">
                    <a:lumMod val="20000"/>
                    <a:lumOff val="80000"/>
                  </a:schemeClr>
                </a:solidFill>
                <a:latin typeface="BIG CASLON MEDIUM" panose="02000603090000020003" pitchFamily="2" charset="-79"/>
                <a:cs typeface="BIG CASLON MEDIUM" panose="02000603090000020003" pitchFamily="2" charset="-79"/>
              </a:rPr>
              <a:t>Order</a:t>
            </a:r>
            <a:r>
              <a:rPr lang="en-US" sz="2800" dirty="0">
                <a:solidFill>
                  <a:schemeClr val="accent4">
                    <a:lumMod val="20000"/>
                    <a:lumOff val="80000"/>
                  </a:schemeClr>
                </a:solidFill>
                <a:latin typeface="Big Caslon Medium" panose="02000603090000020003" pitchFamily="2" charset="-79"/>
                <a:cs typeface="Big Caslon Medium" panose="02000603090000020003" pitchFamily="2" charset="-79"/>
              </a:rPr>
              <a:t> requiring that </a:t>
            </a:r>
            <a:r>
              <a:rPr lang="en-US" sz="2800" i="1" dirty="0">
                <a:solidFill>
                  <a:schemeClr val="accent4">
                    <a:lumMod val="20000"/>
                    <a:lumOff val="80000"/>
                  </a:schemeClr>
                </a:solidFill>
                <a:latin typeface="BIG CASLON MEDIUM" panose="02000603090000020003" pitchFamily="2" charset="-79"/>
                <a:cs typeface="BIG CASLON MEDIUM" panose="02000603090000020003" pitchFamily="2" charset="-79"/>
              </a:rPr>
              <a:t>every part of my business should have its allotted time</a:t>
            </a:r>
            <a:r>
              <a:rPr lang="en-US" sz="2800" dirty="0">
                <a:solidFill>
                  <a:schemeClr val="accent4">
                    <a:lumMod val="20000"/>
                    <a:lumOff val="80000"/>
                  </a:schemeClr>
                </a:solidFill>
                <a:latin typeface="Big Caslon Medium" panose="02000603090000020003" pitchFamily="2" charset="-79"/>
                <a:cs typeface="Big Caslon Medium" panose="02000603090000020003" pitchFamily="2" charset="-79"/>
              </a:rPr>
              <a:t>, one page in my little book </a:t>
            </a:r>
            <a:r>
              <a:rPr lang="en-US" sz="2800" dirty="0" err="1">
                <a:solidFill>
                  <a:schemeClr val="accent4">
                    <a:lumMod val="20000"/>
                    <a:lumOff val="80000"/>
                  </a:schemeClr>
                </a:solidFill>
                <a:latin typeface="Big Caslon Medium" panose="02000603090000020003" pitchFamily="2" charset="-79"/>
                <a:cs typeface="Big Caslon Medium" panose="02000603090000020003" pitchFamily="2" charset="-79"/>
              </a:rPr>
              <a:t>contain’d</a:t>
            </a:r>
            <a:r>
              <a:rPr lang="en-US" sz="2800" dirty="0">
                <a:solidFill>
                  <a:schemeClr val="accent4">
                    <a:lumMod val="20000"/>
                    <a:lumOff val="80000"/>
                  </a:schemeClr>
                </a:solidFill>
                <a:latin typeface="Big Caslon Medium" panose="02000603090000020003" pitchFamily="2" charset="-79"/>
                <a:cs typeface="Big Caslon Medium" panose="02000603090000020003" pitchFamily="2" charset="-79"/>
              </a:rPr>
              <a:t> the following scheme of employment for the twenty-four hours of a natural day.”</a:t>
            </a:r>
          </a:p>
          <a:p>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a:t>
            </a:r>
            <a:r>
              <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rPr>
              <a:t>Benjamin Franklin, </a:t>
            </a:r>
            <a:r>
              <a:rPr lang="en-US" sz="2000" i="1" dirty="0">
                <a:solidFill>
                  <a:schemeClr val="accent4">
                    <a:lumMod val="20000"/>
                    <a:lumOff val="80000"/>
                  </a:schemeClr>
                </a:solidFill>
                <a:latin typeface="Big Caslon Medium" panose="02000603090000020003" pitchFamily="2" charset="-79"/>
                <a:cs typeface="Big Caslon Medium" panose="02000603090000020003" pitchFamily="2" charset="-79"/>
              </a:rPr>
              <a:t>The Autobiography</a:t>
            </a:r>
            <a:endPar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endParaRPr>
          </a:p>
        </p:txBody>
      </p:sp>
      <p:sp>
        <p:nvSpPr>
          <p:cNvPr id="3" name="TextBox 2">
            <a:extLst>
              <a:ext uri="{FF2B5EF4-FFF2-40B4-BE49-F238E27FC236}">
                <a16:creationId xmlns:a16="http://schemas.microsoft.com/office/drawing/2014/main" id="{C074F639-8876-6B4B-9331-251B646C1C0B}"/>
              </a:ext>
            </a:extLst>
          </p:cNvPr>
          <p:cNvSpPr txBox="1"/>
          <p:nvPr/>
        </p:nvSpPr>
        <p:spPr>
          <a:xfrm>
            <a:off x="4723485" y="4056450"/>
            <a:ext cx="6482143" cy="1938992"/>
          </a:xfrm>
          <a:prstGeom prst="rect">
            <a:avLst/>
          </a:prstGeom>
          <a:noFill/>
        </p:spPr>
        <p:txBody>
          <a:bodyPr wrap="square" rtlCol="0">
            <a:spAutoFit/>
          </a:bodyPr>
          <a:lstStyle/>
          <a:p>
            <a:r>
              <a:rPr lang="en-US" sz="2800" dirty="0">
                <a:solidFill>
                  <a:schemeClr val="accent4">
                    <a:lumMod val="20000"/>
                    <a:lumOff val="80000"/>
                  </a:schemeClr>
                </a:solidFill>
                <a:latin typeface="Big Caslon Medium" panose="02000603090000020003" pitchFamily="2" charset="-79"/>
                <a:cs typeface="Big Caslon Medium" panose="02000603090000020003" pitchFamily="2" charset="-79"/>
              </a:rPr>
              <a:t>“precommitment”: “. . .the essence of this strategy is to lock yourself into a virtuous path.”</a:t>
            </a:r>
          </a:p>
          <a:p>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a:t>
            </a:r>
            <a:r>
              <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rPr>
              <a:t> Roy Baumeister and John Tierney, </a:t>
            </a:r>
            <a:r>
              <a:rPr lang="en-US" sz="2000" i="1" dirty="0">
                <a:solidFill>
                  <a:schemeClr val="accent4">
                    <a:lumMod val="20000"/>
                    <a:lumOff val="80000"/>
                  </a:schemeClr>
                </a:solidFill>
                <a:latin typeface="Big Caslon Medium" panose="02000603090000020003" pitchFamily="2" charset="-79"/>
                <a:cs typeface="Big Caslon Medium" panose="02000603090000020003" pitchFamily="2" charset="-79"/>
              </a:rPr>
              <a:t>Willpower</a:t>
            </a:r>
            <a:endPar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endParaRPr>
          </a:p>
        </p:txBody>
      </p:sp>
      <p:pic>
        <p:nvPicPr>
          <p:cNvPr id="20482" name="Picture 2">
            <a:extLst>
              <a:ext uri="{FF2B5EF4-FFF2-40B4-BE49-F238E27FC236}">
                <a16:creationId xmlns:a16="http://schemas.microsoft.com/office/drawing/2014/main" id="{5C4AB5C5-BFBE-4449-AEB7-E4CFF2FABF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833" y="597727"/>
            <a:ext cx="3256722" cy="539771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CFBBA79-4757-374C-ACFF-96E67841E794}"/>
              </a:ext>
            </a:extLst>
          </p:cNvPr>
          <p:cNvSpPr txBox="1"/>
          <p:nvPr/>
        </p:nvSpPr>
        <p:spPr>
          <a:xfrm rot="10800000" flipV="1">
            <a:off x="677725" y="6070052"/>
            <a:ext cx="3326830" cy="523220"/>
          </a:xfrm>
          <a:prstGeom prst="rect">
            <a:avLst/>
          </a:prstGeom>
          <a:noFill/>
        </p:spPr>
        <p:txBody>
          <a:bodyPr wrap="square" rtlCol="0">
            <a:spAutoFit/>
          </a:bodyPr>
          <a:lstStyle/>
          <a:p>
            <a:r>
              <a:rPr lang="en-US" sz="1400" dirty="0">
                <a:solidFill>
                  <a:schemeClr val="accent4">
                    <a:lumMod val="20000"/>
                    <a:lumOff val="80000"/>
                  </a:schemeClr>
                </a:solidFill>
                <a:latin typeface="Big Caslon Medium" panose="02000603090000020003" pitchFamily="2" charset="-79"/>
                <a:cs typeface="Big Caslon Medium" panose="02000603090000020003" pitchFamily="2" charset="-79"/>
              </a:rPr>
              <a:t>Benjamin Franklin’s daily schedule, public domain, Wikimedia Commons</a:t>
            </a:r>
          </a:p>
        </p:txBody>
      </p:sp>
    </p:spTree>
    <p:extLst>
      <p:ext uri="{BB962C8B-B14F-4D97-AF65-F5344CB8AC3E}">
        <p14:creationId xmlns:p14="http://schemas.microsoft.com/office/powerpoint/2010/main" val="427303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14EA95D-D059-BA4E-92A5-466A0E650519}"/>
              </a:ext>
            </a:extLst>
          </p:cNvPr>
          <p:cNvSpPr txBox="1"/>
          <p:nvPr/>
        </p:nvSpPr>
        <p:spPr>
          <a:xfrm>
            <a:off x="-6565510" y="5509072"/>
            <a:ext cx="7508068" cy="1179810"/>
          </a:xfrm>
          <a:prstGeom prst="rect">
            <a:avLst/>
          </a:prstGeom>
          <a:noFill/>
        </p:spPr>
        <p:txBody>
          <a:bodyPr wrap="square" rtlCol="0">
            <a:spAutoFit/>
          </a:bodyPr>
          <a:lstStyle/>
          <a:p>
            <a:pPr>
              <a:spcAft>
                <a:spcPts val="1000"/>
              </a:spcAft>
            </a:pPr>
            <a:r>
              <a:rPr lang="en-US" b="1" dirty="0">
                <a:latin typeface="BIG CASLON MEDIUM" panose="02000603090000020003" pitchFamily="2" charset="-79"/>
                <a:cs typeface="BIG CASLON MEDIUM" panose="02000603090000020003" pitchFamily="2" charset="-79"/>
              </a:rPr>
              <a:t>“</a:t>
            </a:r>
            <a:r>
              <a:rPr lang="en-US" dirty="0">
                <a:latin typeface="Big Caslon Medium" panose="02000603090000020003" pitchFamily="2" charset="-79"/>
                <a:cs typeface="Big Caslon Medium" panose="02000603090000020003" pitchFamily="2" charset="-79"/>
              </a:rPr>
              <a:t>.”</a:t>
            </a:r>
          </a:p>
          <a:p>
            <a:pPr>
              <a:spcAft>
                <a:spcPts val="1000"/>
              </a:spcAft>
            </a:pPr>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 Benjamin Franklin, </a:t>
            </a:r>
            <a:r>
              <a:rPr lang="en-US" i="1" dirty="0">
                <a:solidFill>
                  <a:schemeClr val="accent4">
                    <a:lumMod val="20000"/>
                    <a:lumOff val="80000"/>
                  </a:schemeClr>
                </a:solidFill>
                <a:latin typeface="BIG CASLON MEDIUM" panose="02000603090000020003" pitchFamily="2" charset="-79"/>
                <a:cs typeface="BIG CASLON MEDIUM" panose="02000603090000020003" pitchFamily="2" charset="-79"/>
              </a:rPr>
              <a:t>The Autobiography</a:t>
            </a:r>
            <a:endParaRPr lang="en-US" dirty="0">
              <a:solidFill>
                <a:schemeClr val="accent4">
                  <a:lumMod val="20000"/>
                  <a:lumOff val="80000"/>
                </a:schemeClr>
              </a:solidFill>
              <a:latin typeface="Big Caslon Medium" panose="02000603090000020003" pitchFamily="2" charset="-79"/>
              <a:cs typeface="Big Caslon Medium" panose="02000603090000020003" pitchFamily="2" charset="-79"/>
            </a:endParaRPr>
          </a:p>
          <a:p>
            <a:endParaRPr lang="en-US" dirty="0"/>
          </a:p>
        </p:txBody>
      </p:sp>
      <p:sp>
        <p:nvSpPr>
          <p:cNvPr id="14" name="TextBox 13">
            <a:extLst>
              <a:ext uri="{FF2B5EF4-FFF2-40B4-BE49-F238E27FC236}">
                <a16:creationId xmlns:a16="http://schemas.microsoft.com/office/drawing/2014/main" id="{03059145-4943-CB43-B723-6DA437AB9DAA}"/>
              </a:ext>
            </a:extLst>
          </p:cNvPr>
          <p:cNvSpPr txBox="1"/>
          <p:nvPr/>
        </p:nvSpPr>
        <p:spPr>
          <a:xfrm>
            <a:off x="1175193" y="1378647"/>
            <a:ext cx="5742441" cy="1754326"/>
          </a:xfrm>
          <a:prstGeom prst="rect">
            <a:avLst/>
          </a:prstGeom>
          <a:noFill/>
        </p:spPr>
        <p:txBody>
          <a:bodyPr wrap="square" rtlCol="0">
            <a:spAutoFit/>
          </a:bodyPr>
          <a:lstStyle/>
          <a:p>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“Genius without education is like silver in the mine.”</a:t>
            </a:r>
          </a:p>
          <a:p>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a:t>
            </a:r>
            <a:r>
              <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rPr>
              <a:t>Poor Richard</a:t>
            </a:r>
          </a:p>
        </p:txBody>
      </p:sp>
      <p:sp>
        <p:nvSpPr>
          <p:cNvPr id="18" name="Title 1">
            <a:extLst>
              <a:ext uri="{FF2B5EF4-FFF2-40B4-BE49-F238E27FC236}">
                <a16:creationId xmlns:a16="http://schemas.microsoft.com/office/drawing/2014/main" id="{BF1DFBEF-CD98-9343-9BE1-B40372BEF121}"/>
              </a:ext>
            </a:extLst>
          </p:cNvPr>
          <p:cNvSpPr txBox="1">
            <a:spLocks/>
          </p:cNvSpPr>
          <p:nvPr/>
        </p:nvSpPr>
        <p:spPr>
          <a:xfrm>
            <a:off x="566036" y="4315272"/>
            <a:ext cx="6960754" cy="2387600"/>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accent4">
                    <a:lumMod val="20000"/>
                    <a:lumOff val="80000"/>
                  </a:schemeClr>
                </a:solidFill>
                <a:latin typeface="Big Caslon Medium" panose="02000603090000020003" pitchFamily="2" charset="-79"/>
                <a:ea typeface="+mj-ea"/>
                <a:cs typeface="Big Caslon Medium" panose="02000603090000020003" pitchFamily="2" charset="-79"/>
              </a:defRPr>
            </a:lvl1pPr>
          </a:lstStyle>
          <a:p>
            <a:r>
              <a:rPr lang="en-US" sz="15000" dirty="0"/>
              <a:t>Education</a:t>
            </a:r>
            <a:endParaRPr lang="en-US" sz="15000" dirty="0">
              <a:latin typeface="David" panose="020E0502060401010101" pitchFamily="34" charset="-79"/>
              <a:cs typeface="David" panose="020E0502060401010101" pitchFamily="34" charset="-79"/>
            </a:endParaRPr>
          </a:p>
        </p:txBody>
      </p:sp>
      <p:pic>
        <p:nvPicPr>
          <p:cNvPr id="20" name="Picture 19" descr="A picture containing person, person, indoor&#10;&#10;Description automatically generated">
            <a:extLst>
              <a:ext uri="{FF2B5EF4-FFF2-40B4-BE49-F238E27FC236}">
                <a16:creationId xmlns:a16="http://schemas.microsoft.com/office/drawing/2014/main" id="{8170104E-FDD9-B247-9944-510557DC0E64}"/>
              </a:ext>
            </a:extLst>
          </p:cNvPr>
          <p:cNvPicPr>
            <a:picLocks noChangeAspect="1"/>
          </p:cNvPicPr>
          <p:nvPr/>
        </p:nvPicPr>
        <p:blipFill>
          <a:blip r:embed="rId3"/>
          <a:stretch>
            <a:fillRect/>
          </a:stretch>
        </p:blipFill>
        <p:spPr>
          <a:xfrm rot="5400000">
            <a:off x="6675662" y="1253832"/>
            <a:ext cx="5800448" cy="4350337"/>
          </a:xfrm>
          <a:prstGeom prst="rect">
            <a:avLst/>
          </a:prstGeom>
        </p:spPr>
      </p:pic>
    </p:spTree>
    <p:extLst>
      <p:ext uri="{BB962C8B-B14F-4D97-AF65-F5344CB8AC3E}">
        <p14:creationId xmlns:p14="http://schemas.microsoft.com/office/powerpoint/2010/main" val="313185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46F9E07-D504-6148-99D3-3B338CFFE5E6}"/>
              </a:ext>
            </a:extLst>
          </p:cNvPr>
          <p:cNvSpPr txBox="1"/>
          <p:nvPr/>
        </p:nvSpPr>
        <p:spPr>
          <a:xfrm>
            <a:off x="747833" y="1052617"/>
            <a:ext cx="10696334" cy="4524315"/>
          </a:xfrm>
          <a:prstGeom prst="rect">
            <a:avLst/>
          </a:prstGeom>
          <a:noFill/>
        </p:spPr>
        <p:txBody>
          <a:bodyPr wrap="square" rtlCol="0">
            <a:spAutoFit/>
          </a:bodyPr>
          <a:lstStyle/>
          <a:p>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“As to their STUDIES, it would be well if they could be taught </a:t>
            </a:r>
            <a:r>
              <a:rPr lang="en-US" sz="3600" i="1" dirty="0">
                <a:solidFill>
                  <a:schemeClr val="accent4">
                    <a:lumMod val="20000"/>
                    <a:lumOff val="80000"/>
                  </a:schemeClr>
                </a:solidFill>
                <a:latin typeface="BIG CASLON MEDIUM" panose="02000603090000020003" pitchFamily="2" charset="-79"/>
                <a:cs typeface="BIG CASLON MEDIUM" panose="02000603090000020003" pitchFamily="2" charset="-79"/>
              </a:rPr>
              <a:t>every Thing </a:t>
            </a:r>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that is useful, and </a:t>
            </a:r>
            <a:r>
              <a:rPr lang="en-US" sz="3600" i="1" dirty="0">
                <a:solidFill>
                  <a:schemeClr val="accent4">
                    <a:lumMod val="20000"/>
                    <a:lumOff val="80000"/>
                  </a:schemeClr>
                </a:solidFill>
                <a:latin typeface="BIG CASLON MEDIUM" panose="02000603090000020003" pitchFamily="2" charset="-79"/>
                <a:cs typeface="BIG CASLON MEDIUM" panose="02000603090000020003" pitchFamily="2" charset="-79"/>
              </a:rPr>
              <a:t>every Thing</a:t>
            </a:r>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 that is ornamental: but Art is long, and their Time is short.  It is therefore </a:t>
            </a:r>
            <a:r>
              <a:rPr lang="en-US" sz="3600" dirty="0" err="1">
                <a:solidFill>
                  <a:schemeClr val="accent4">
                    <a:lumMod val="20000"/>
                    <a:lumOff val="80000"/>
                  </a:schemeClr>
                </a:solidFill>
                <a:latin typeface="Big Caslon Medium" panose="02000603090000020003" pitchFamily="2" charset="-79"/>
                <a:cs typeface="Big Caslon Medium" panose="02000603090000020003" pitchFamily="2" charset="-79"/>
              </a:rPr>
              <a:t>propos’d</a:t>
            </a:r>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 that they learn those Things that are likely to be </a:t>
            </a:r>
            <a:r>
              <a:rPr lang="en-US" sz="3600" i="1" dirty="0">
                <a:solidFill>
                  <a:schemeClr val="accent4">
                    <a:lumMod val="20000"/>
                    <a:lumOff val="80000"/>
                  </a:schemeClr>
                </a:solidFill>
                <a:latin typeface="BIG CASLON MEDIUM" panose="02000603090000020003" pitchFamily="2" charset="-79"/>
                <a:cs typeface="BIG CASLON MEDIUM" panose="02000603090000020003" pitchFamily="2" charset="-79"/>
              </a:rPr>
              <a:t>most useful </a:t>
            </a:r>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and </a:t>
            </a:r>
            <a:r>
              <a:rPr lang="en-US" sz="3600" i="1" dirty="0">
                <a:solidFill>
                  <a:schemeClr val="accent4">
                    <a:lumMod val="20000"/>
                    <a:lumOff val="80000"/>
                  </a:schemeClr>
                </a:solidFill>
                <a:latin typeface="BIG CASLON MEDIUM" panose="02000603090000020003" pitchFamily="2" charset="-79"/>
                <a:cs typeface="BIG CASLON MEDIUM" panose="02000603090000020003" pitchFamily="2" charset="-79"/>
              </a:rPr>
              <a:t>most ornamental</a:t>
            </a:r>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  Regard being handed to the several Professions for which they are intended.”</a:t>
            </a:r>
          </a:p>
          <a:p>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a:t>
            </a:r>
            <a:r>
              <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rPr>
              <a:t>Benjamin Franklin, </a:t>
            </a:r>
            <a:r>
              <a:rPr lang="en-US" sz="2000" i="1" dirty="0">
                <a:solidFill>
                  <a:schemeClr val="accent4">
                    <a:lumMod val="20000"/>
                    <a:lumOff val="80000"/>
                  </a:schemeClr>
                </a:solidFill>
                <a:latin typeface="Big Caslon Medium" panose="02000603090000020003" pitchFamily="2" charset="-79"/>
                <a:cs typeface="Big Caslon Medium" panose="02000603090000020003" pitchFamily="2" charset="-79"/>
              </a:rPr>
              <a:t>Proposals Relating to the Education of Youth in Pennsylvania</a:t>
            </a:r>
          </a:p>
        </p:txBody>
      </p:sp>
    </p:spTree>
    <p:extLst>
      <p:ext uri="{BB962C8B-B14F-4D97-AF65-F5344CB8AC3E}">
        <p14:creationId xmlns:p14="http://schemas.microsoft.com/office/powerpoint/2010/main" val="740426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46AE89C6-AA43-A248-A9D9-5C9C5BA4B540}"/>
              </a:ext>
            </a:extLst>
          </p:cNvPr>
          <p:cNvPicPr>
            <a:picLocks noChangeAspect="1"/>
          </p:cNvPicPr>
          <p:nvPr/>
        </p:nvPicPr>
        <p:blipFill>
          <a:blip r:embed="rId3"/>
          <a:stretch>
            <a:fillRect/>
          </a:stretch>
        </p:blipFill>
        <p:spPr>
          <a:xfrm>
            <a:off x="12384155" y="3461537"/>
            <a:ext cx="3798043" cy="3708677"/>
          </a:xfrm>
          <a:prstGeom prst="rect">
            <a:avLst/>
          </a:prstGeom>
        </p:spPr>
      </p:pic>
      <p:sp>
        <p:nvSpPr>
          <p:cNvPr id="6" name="TextBox 5">
            <a:extLst>
              <a:ext uri="{FF2B5EF4-FFF2-40B4-BE49-F238E27FC236}">
                <a16:creationId xmlns:a16="http://schemas.microsoft.com/office/drawing/2014/main" id="{E93FBB6A-2A8F-4445-996F-3C86A1622A7C}"/>
              </a:ext>
            </a:extLst>
          </p:cNvPr>
          <p:cNvSpPr txBox="1"/>
          <p:nvPr/>
        </p:nvSpPr>
        <p:spPr>
          <a:xfrm>
            <a:off x="12384155" y="7381108"/>
            <a:ext cx="5567363" cy="523220"/>
          </a:xfrm>
          <a:prstGeom prst="rect">
            <a:avLst/>
          </a:prstGeom>
          <a:noFill/>
        </p:spPr>
        <p:txBody>
          <a:bodyPr wrap="square" rtlCol="0">
            <a:spAutoFit/>
          </a:bodyPr>
          <a:lstStyle/>
          <a:p>
            <a:r>
              <a:rPr lang="en-US" sz="1400" dirty="0">
                <a:solidFill>
                  <a:schemeClr val="accent4">
                    <a:lumMod val="20000"/>
                    <a:lumOff val="80000"/>
                  </a:schemeClr>
                </a:solidFill>
                <a:latin typeface="Big Caslon Medium" panose="02000603090000020003" pitchFamily="2" charset="-79"/>
                <a:cs typeface="Big Caslon Medium" panose="02000603090000020003" pitchFamily="2" charset="-79"/>
              </a:rPr>
              <a:t>Claude-Louis </a:t>
            </a:r>
            <a:r>
              <a:rPr lang="en-US" sz="1400" dirty="0" err="1">
                <a:solidFill>
                  <a:schemeClr val="accent4">
                    <a:lumMod val="20000"/>
                    <a:lumOff val="80000"/>
                  </a:schemeClr>
                </a:solidFill>
                <a:latin typeface="Big Caslon Medium" panose="02000603090000020003" pitchFamily="2" charset="-79"/>
                <a:cs typeface="Big Caslon Medium" panose="02000603090000020003" pitchFamily="2" charset="-79"/>
              </a:rPr>
              <a:t>Desrais</a:t>
            </a:r>
            <a:r>
              <a:rPr lang="en-US" sz="1400" dirty="0">
                <a:solidFill>
                  <a:schemeClr val="accent4">
                    <a:lumMod val="20000"/>
                    <a:lumOff val="80000"/>
                  </a:schemeClr>
                </a:solidFill>
                <a:latin typeface="Big Caslon Medium" panose="02000603090000020003" pitchFamily="2" charset="-79"/>
                <a:cs typeface="Big Caslon Medium" panose="02000603090000020003" pitchFamily="2" charset="-79"/>
              </a:rPr>
              <a:t>, image of first hot-air balloon, public domain, Wikimedia Commons</a:t>
            </a:r>
          </a:p>
        </p:txBody>
      </p:sp>
      <p:sp>
        <p:nvSpPr>
          <p:cNvPr id="7" name="TextBox 6">
            <a:extLst>
              <a:ext uri="{FF2B5EF4-FFF2-40B4-BE49-F238E27FC236}">
                <a16:creationId xmlns:a16="http://schemas.microsoft.com/office/drawing/2014/main" id="{B8785302-3E0A-AF44-B3FF-E6C628D1C42B}"/>
              </a:ext>
            </a:extLst>
          </p:cNvPr>
          <p:cNvSpPr txBox="1"/>
          <p:nvPr/>
        </p:nvSpPr>
        <p:spPr>
          <a:xfrm>
            <a:off x="792956" y="1589232"/>
            <a:ext cx="4679157" cy="1200329"/>
          </a:xfrm>
          <a:prstGeom prst="rect">
            <a:avLst/>
          </a:prstGeom>
          <a:noFill/>
        </p:spPr>
        <p:txBody>
          <a:bodyPr wrap="square" rtlCol="0">
            <a:spAutoFit/>
          </a:bodyPr>
          <a:lstStyle/>
          <a:p>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“What is the use of a new-born baby?”</a:t>
            </a:r>
          </a:p>
        </p:txBody>
      </p:sp>
      <p:sp>
        <p:nvSpPr>
          <p:cNvPr id="8" name="TextBox 7">
            <a:extLst>
              <a:ext uri="{FF2B5EF4-FFF2-40B4-BE49-F238E27FC236}">
                <a16:creationId xmlns:a16="http://schemas.microsoft.com/office/drawing/2014/main" id="{3B83CE59-5F14-AF46-A9B0-82F2494B887D}"/>
              </a:ext>
            </a:extLst>
          </p:cNvPr>
          <p:cNvSpPr txBox="1"/>
          <p:nvPr/>
        </p:nvSpPr>
        <p:spPr>
          <a:xfrm>
            <a:off x="792956" y="2967976"/>
            <a:ext cx="4200525" cy="369332"/>
          </a:xfrm>
          <a:prstGeom prst="rect">
            <a:avLst/>
          </a:prstGeom>
          <a:noFill/>
        </p:spPr>
        <p:txBody>
          <a:bodyPr wrap="square" rtlCol="0">
            <a:spAutoFit/>
          </a:bodyPr>
          <a:lstStyle/>
          <a:p>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-Benjamin Franklin, 1783</a:t>
            </a:r>
          </a:p>
        </p:txBody>
      </p:sp>
      <p:sp>
        <p:nvSpPr>
          <p:cNvPr id="13" name="TextBox 12">
            <a:extLst>
              <a:ext uri="{FF2B5EF4-FFF2-40B4-BE49-F238E27FC236}">
                <a16:creationId xmlns:a16="http://schemas.microsoft.com/office/drawing/2014/main" id="{EF627F93-9B8F-344C-80B0-42B59EBE5EC7}"/>
              </a:ext>
            </a:extLst>
          </p:cNvPr>
          <p:cNvSpPr txBox="1"/>
          <p:nvPr/>
        </p:nvSpPr>
        <p:spPr>
          <a:xfrm>
            <a:off x="5116062" y="5472153"/>
            <a:ext cx="6787389" cy="646331"/>
          </a:xfrm>
          <a:prstGeom prst="rect">
            <a:avLst/>
          </a:prstGeom>
          <a:noFill/>
        </p:spPr>
        <p:txBody>
          <a:bodyPr wrap="square" rtlCol="0">
            <a:spAutoFit/>
          </a:bodyPr>
          <a:lstStyle/>
          <a:p>
            <a:r>
              <a:rPr lang="en-US" dirty="0" err="1">
                <a:solidFill>
                  <a:schemeClr val="accent4">
                    <a:lumMod val="20000"/>
                    <a:lumOff val="80000"/>
                  </a:schemeClr>
                </a:solidFill>
                <a:latin typeface="Big Caslon Medium" panose="02000603090000020003" pitchFamily="2" charset="-79"/>
                <a:cs typeface="Big Caslon Medium" panose="02000603090000020003" pitchFamily="2" charset="-79"/>
              </a:rPr>
              <a:t>Grafika</a:t>
            </a:r>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 </a:t>
            </a:r>
            <a:r>
              <a:rPr lang="en-US" dirty="0" err="1">
                <a:solidFill>
                  <a:schemeClr val="accent4">
                    <a:lumMod val="20000"/>
                    <a:lumOff val="80000"/>
                  </a:schemeClr>
                </a:solidFill>
                <a:latin typeface="Big Caslon Medium" panose="02000603090000020003" pitchFamily="2" charset="-79"/>
                <a:cs typeface="Big Caslon Medium" panose="02000603090000020003" pitchFamily="2" charset="-79"/>
              </a:rPr>
              <a:t>przedstawiająca</a:t>
            </a:r>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 lot </a:t>
            </a:r>
            <a:r>
              <a:rPr lang="en-US" dirty="0" err="1">
                <a:solidFill>
                  <a:schemeClr val="accent4">
                    <a:lumMod val="20000"/>
                    <a:lumOff val="80000"/>
                  </a:schemeClr>
                </a:solidFill>
                <a:latin typeface="Big Caslon Medium" panose="02000603090000020003" pitchFamily="2" charset="-79"/>
                <a:cs typeface="Big Caslon Medium" panose="02000603090000020003" pitchFamily="2" charset="-79"/>
              </a:rPr>
              <a:t>balonu</a:t>
            </a:r>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 </a:t>
            </a:r>
            <a:r>
              <a:rPr lang="en-US" dirty="0" err="1">
                <a:solidFill>
                  <a:schemeClr val="accent4">
                    <a:lumMod val="20000"/>
                    <a:lumOff val="80000"/>
                  </a:schemeClr>
                </a:solidFill>
                <a:latin typeface="Big Caslon Medium" panose="02000603090000020003" pitchFamily="2" charset="-79"/>
                <a:cs typeface="Big Caslon Medium" panose="02000603090000020003" pitchFamily="2" charset="-79"/>
              </a:rPr>
              <a:t>Montgolfiera</a:t>
            </a:r>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 </a:t>
            </a:r>
            <a:r>
              <a:rPr lang="en-US" dirty="0" err="1">
                <a:solidFill>
                  <a:schemeClr val="accent4">
                    <a:lumMod val="20000"/>
                    <a:lumOff val="80000"/>
                  </a:schemeClr>
                </a:solidFill>
                <a:latin typeface="Big Caslon Medium" panose="02000603090000020003" pitchFamily="2" charset="-79"/>
                <a:cs typeface="Big Caslon Medium" panose="02000603090000020003" pitchFamily="2" charset="-79"/>
              </a:rPr>
              <a:t>ze</a:t>
            </a:r>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 </a:t>
            </a:r>
            <a:r>
              <a:rPr lang="en-US" dirty="0" err="1">
                <a:solidFill>
                  <a:schemeClr val="accent4">
                    <a:lumMod val="20000"/>
                    <a:lumOff val="80000"/>
                  </a:schemeClr>
                </a:solidFill>
                <a:latin typeface="Big Caslon Medium" panose="02000603090000020003" pitchFamily="2" charset="-79"/>
                <a:cs typeface="Big Caslon Medium" panose="02000603090000020003" pitchFamily="2" charset="-79"/>
              </a:rPr>
              <a:t>zwierzętami</a:t>
            </a:r>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 z 19 </a:t>
            </a:r>
            <a:r>
              <a:rPr lang="en-US" dirty="0" err="1">
                <a:solidFill>
                  <a:schemeClr val="accent4">
                    <a:lumMod val="20000"/>
                    <a:lumOff val="80000"/>
                  </a:schemeClr>
                </a:solidFill>
                <a:latin typeface="Big Caslon Medium" panose="02000603090000020003" pitchFamily="2" charset="-79"/>
                <a:cs typeface="Big Caslon Medium" panose="02000603090000020003" pitchFamily="2" charset="-79"/>
              </a:rPr>
              <a:t>września</a:t>
            </a:r>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 1783 </a:t>
            </a:r>
            <a:r>
              <a:rPr lang="en-US" dirty="0" err="1">
                <a:solidFill>
                  <a:schemeClr val="accent4">
                    <a:lumMod val="20000"/>
                    <a:lumOff val="80000"/>
                  </a:schemeClr>
                </a:solidFill>
                <a:latin typeface="Big Caslon Medium" panose="02000603090000020003" pitchFamily="2" charset="-79"/>
                <a:cs typeface="Big Caslon Medium" panose="02000603090000020003" pitchFamily="2" charset="-79"/>
              </a:rPr>
              <a:t>roku</a:t>
            </a:r>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 Creative Commons</a:t>
            </a:r>
            <a:endParaRPr lang="en-US" sz="1400" dirty="0">
              <a:solidFill>
                <a:schemeClr val="accent4">
                  <a:lumMod val="20000"/>
                  <a:lumOff val="80000"/>
                </a:schemeClr>
              </a:solidFill>
              <a:latin typeface="Big Caslon Medium" panose="02000603090000020003" pitchFamily="2" charset="-79"/>
              <a:cs typeface="Big Caslon Medium" panose="02000603090000020003" pitchFamily="2" charset="-79"/>
            </a:endParaRPr>
          </a:p>
        </p:txBody>
      </p:sp>
      <p:sp>
        <p:nvSpPr>
          <p:cNvPr id="10" name="AutoShape 6">
            <a:extLst>
              <a:ext uri="{FF2B5EF4-FFF2-40B4-BE49-F238E27FC236}">
                <a16:creationId xmlns:a16="http://schemas.microsoft.com/office/drawing/2014/main" id="{F6915084-BD7A-A14A-B2EC-1496812146D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8">
            <a:extLst>
              <a:ext uri="{FF2B5EF4-FFF2-40B4-BE49-F238E27FC236}">
                <a16:creationId xmlns:a16="http://schemas.microsoft.com/office/drawing/2014/main" id="{2305CC54-1228-D248-84AC-D82B0B2ED2F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10">
            <a:extLst>
              <a:ext uri="{FF2B5EF4-FFF2-40B4-BE49-F238E27FC236}">
                <a16:creationId xmlns:a16="http://schemas.microsoft.com/office/drawing/2014/main" id="{C0BB8868-84E8-4342-B960-DEB59BAB26F7}"/>
              </a:ext>
            </a:extLst>
          </p:cNvPr>
          <p:cNvSpPr>
            <a:spLocks noChangeAspect="1" noChangeArrowheads="1"/>
          </p:cNvSpPr>
          <p:nvPr/>
        </p:nvSpPr>
        <p:spPr bwMode="auto">
          <a:xfrm>
            <a:off x="-3332923" y="248463"/>
            <a:ext cx="2219739" cy="22197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2">
            <a:extLst>
              <a:ext uri="{FF2B5EF4-FFF2-40B4-BE49-F238E27FC236}">
                <a16:creationId xmlns:a16="http://schemas.microsoft.com/office/drawing/2014/main" id="{D2BCEA48-03FA-A54A-81C0-C98FCE555BAE}"/>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520" name="Picture 16">
            <a:extLst>
              <a:ext uri="{FF2B5EF4-FFF2-40B4-BE49-F238E27FC236}">
                <a16:creationId xmlns:a16="http://schemas.microsoft.com/office/drawing/2014/main" id="{C0A0AFE4-76CB-964A-84FE-D5A517C91E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9688" y="599579"/>
            <a:ext cx="6787389" cy="4848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3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46F9E07-D504-6148-99D3-3B338CFFE5E6}"/>
              </a:ext>
            </a:extLst>
          </p:cNvPr>
          <p:cNvSpPr txBox="1"/>
          <p:nvPr/>
        </p:nvSpPr>
        <p:spPr>
          <a:xfrm>
            <a:off x="747833" y="627544"/>
            <a:ext cx="10696334" cy="4524315"/>
          </a:xfrm>
          <a:prstGeom prst="rect">
            <a:avLst/>
          </a:prstGeom>
          <a:noFill/>
        </p:spPr>
        <p:txBody>
          <a:bodyPr wrap="square" rtlCol="0">
            <a:spAutoFit/>
          </a:bodyPr>
          <a:lstStyle/>
          <a:p>
            <a:r>
              <a:rPr lang="en-US" sz="2800" dirty="0">
                <a:solidFill>
                  <a:schemeClr val="accent4">
                    <a:lumMod val="20000"/>
                    <a:lumOff val="80000"/>
                  </a:schemeClr>
                </a:solidFill>
                <a:latin typeface="Big Caslon Medium" panose="02000603090000020003" pitchFamily="2" charset="-79"/>
                <a:cs typeface="Big Caslon Medium" panose="02000603090000020003" pitchFamily="2" charset="-79"/>
              </a:rPr>
              <a:t>“About this time I met with an odd volume of the </a:t>
            </a:r>
            <a:r>
              <a:rPr lang="en-US" sz="2800" i="1" dirty="0">
                <a:solidFill>
                  <a:schemeClr val="accent4">
                    <a:lumMod val="20000"/>
                    <a:lumOff val="80000"/>
                  </a:schemeClr>
                </a:solidFill>
                <a:latin typeface="BIG CASLON MEDIUM" panose="02000603090000020003" pitchFamily="2" charset="-79"/>
                <a:cs typeface="BIG CASLON MEDIUM" panose="02000603090000020003" pitchFamily="2" charset="-79"/>
              </a:rPr>
              <a:t>Spectator</a:t>
            </a:r>
            <a:r>
              <a:rPr lang="en-US" sz="2800" dirty="0">
                <a:solidFill>
                  <a:schemeClr val="accent4">
                    <a:lumMod val="20000"/>
                    <a:lumOff val="80000"/>
                  </a:schemeClr>
                </a:solidFill>
                <a:latin typeface="Big Caslon Medium" panose="02000603090000020003" pitchFamily="2" charset="-79"/>
                <a:cs typeface="Big Caslon Medium" panose="02000603090000020003" pitchFamily="2" charset="-79"/>
              </a:rPr>
              <a:t>. . . . I thought the writing excellent, and wished, if possible, to imitate it. With this view I took some of the papers, and, making short hints of the sentiment in each sentence, laid them by a few days, and then, without looking at the book, </a:t>
            </a:r>
            <a:r>
              <a:rPr lang="en-US" sz="2800" dirty="0" err="1">
                <a:solidFill>
                  <a:schemeClr val="accent4">
                    <a:lumMod val="20000"/>
                    <a:lumOff val="80000"/>
                  </a:schemeClr>
                </a:solidFill>
                <a:latin typeface="Big Caslon Medium" panose="02000603090000020003" pitchFamily="2" charset="-79"/>
                <a:cs typeface="Big Caslon Medium" panose="02000603090000020003" pitchFamily="2" charset="-79"/>
              </a:rPr>
              <a:t>try’d</a:t>
            </a:r>
            <a:r>
              <a:rPr lang="en-US" sz="2800" dirty="0">
                <a:solidFill>
                  <a:schemeClr val="accent4">
                    <a:lumMod val="20000"/>
                    <a:lumOff val="80000"/>
                  </a:schemeClr>
                </a:solidFill>
                <a:latin typeface="Big Caslon Medium" panose="02000603090000020003" pitchFamily="2" charset="-79"/>
                <a:cs typeface="Big Caslon Medium" panose="02000603090000020003" pitchFamily="2" charset="-79"/>
              </a:rPr>
              <a:t> to </a:t>
            </a:r>
            <a:r>
              <a:rPr lang="en-US" sz="2800" dirty="0" err="1">
                <a:solidFill>
                  <a:schemeClr val="accent4">
                    <a:lumMod val="20000"/>
                    <a:lumOff val="80000"/>
                  </a:schemeClr>
                </a:solidFill>
                <a:latin typeface="Big Caslon Medium" panose="02000603090000020003" pitchFamily="2" charset="-79"/>
                <a:cs typeface="Big Caslon Medium" panose="02000603090000020003" pitchFamily="2" charset="-79"/>
              </a:rPr>
              <a:t>compleat</a:t>
            </a:r>
            <a:r>
              <a:rPr lang="en-US" sz="2800" dirty="0">
                <a:solidFill>
                  <a:schemeClr val="accent4">
                    <a:lumMod val="20000"/>
                    <a:lumOff val="80000"/>
                  </a:schemeClr>
                </a:solidFill>
                <a:latin typeface="Big Caslon Medium" panose="02000603090000020003" pitchFamily="2" charset="-79"/>
                <a:cs typeface="Big Caslon Medium" panose="02000603090000020003" pitchFamily="2" charset="-79"/>
              </a:rPr>
              <a:t> the papers again, by expressing each hinted sentiment at length, and as fully as it had been expressed before, in any suitable words that should come to hand. Then I compared my </a:t>
            </a:r>
            <a:r>
              <a:rPr lang="en-US" sz="2800" i="1" dirty="0">
                <a:solidFill>
                  <a:schemeClr val="accent4">
                    <a:lumMod val="20000"/>
                    <a:lumOff val="80000"/>
                  </a:schemeClr>
                </a:solidFill>
                <a:latin typeface="BIG CASLON MEDIUM" panose="02000603090000020003" pitchFamily="2" charset="-79"/>
                <a:cs typeface="BIG CASLON MEDIUM" panose="02000603090000020003" pitchFamily="2" charset="-79"/>
              </a:rPr>
              <a:t>Spectator</a:t>
            </a:r>
            <a:r>
              <a:rPr lang="en-US" sz="2800" dirty="0">
                <a:solidFill>
                  <a:schemeClr val="accent4">
                    <a:lumMod val="20000"/>
                    <a:lumOff val="80000"/>
                  </a:schemeClr>
                </a:solidFill>
                <a:latin typeface="Big Caslon Medium" panose="02000603090000020003" pitchFamily="2" charset="-79"/>
                <a:cs typeface="Big Caslon Medium" panose="02000603090000020003" pitchFamily="2" charset="-79"/>
              </a:rPr>
              <a:t> with the original, discovered some of my faults, and corrected them.”</a:t>
            </a:r>
          </a:p>
          <a:p>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a:t>
            </a:r>
            <a:r>
              <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rPr>
              <a:t>Benjamin Franklin, </a:t>
            </a:r>
            <a:r>
              <a:rPr lang="en-US" sz="2000" i="1" dirty="0">
                <a:solidFill>
                  <a:schemeClr val="accent4">
                    <a:lumMod val="20000"/>
                    <a:lumOff val="80000"/>
                  </a:schemeClr>
                </a:solidFill>
                <a:latin typeface="Big Caslon Medium" panose="02000603090000020003" pitchFamily="2" charset="-79"/>
                <a:cs typeface="Big Caslon Medium" panose="02000603090000020003" pitchFamily="2" charset="-79"/>
              </a:rPr>
              <a:t>The Autobiography</a:t>
            </a:r>
            <a:endPar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endParaRPr>
          </a:p>
        </p:txBody>
      </p:sp>
    </p:spTree>
    <p:extLst>
      <p:ext uri="{BB962C8B-B14F-4D97-AF65-F5344CB8AC3E}">
        <p14:creationId xmlns:p14="http://schemas.microsoft.com/office/powerpoint/2010/main" val="1726649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46F9E07-D504-6148-99D3-3B338CFFE5E6}"/>
              </a:ext>
            </a:extLst>
          </p:cNvPr>
          <p:cNvSpPr txBox="1"/>
          <p:nvPr/>
        </p:nvSpPr>
        <p:spPr>
          <a:xfrm>
            <a:off x="747833" y="1166842"/>
            <a:ext cx="10696334" cy="4524315"/>
          </a:xfrm>
          <a:prstGeom prst="rect">
            <a:avLst/>
          </a:prstGeom>
          <a:noFill/>
        </p:spPr>
        <p:txBody>
          <a:bodyPr wrap="square" rtlCol="0">
            <a:spAutoFit/>
          </a:bodyPr>
          <a:lstStyle/>
          <a:p>
            <a:r>
              <a:rPr lang="en-US" sz="2800" dirty="0">
                <a:solidFill>
                  <a:schemeClr val="accent4">
                    <a:lumMod val="20000"/>
                    <a:lumOff val="80000"/>
                  </a:schemeClr>
                </a:solidFill>
                <a:latin typeface="Big Caslon Medium" panose="02000603090000020003" pitchFamily="2" charset="-79"/>
                <a:cs typeface="Big Caslon Medium" panose="02000603090000020003" pitchFamily="2" charset="-79"/>
              </a:rPr>
              <a:t>“I also sometimes jumbled my collections of hints into confusion, and after some weeks endeavored to reduce them into the best order, before I began to form the full sentences and </a:t>
            </a:r>
            <a:r>
              <a:rPr lang="en-US" sz="2800" dirty="0" err="1">
                <a:solidFill>
                  <a:schemeClr val="accent4">
                    <a:lumMod val="20000"/>
                    <a:lumOff val="80000"/>
                  </a:schemeClr>
                </a:solidFill>
                <a:latin typeface="Big Caslon Medium" panose="02000603090000020003" pitchFamily="2" charset="-79"/>
                <a:cs typeface="Big Caslon Medium" panose="02000603090000020003" pitchFamily="2" charset="-79"/>
              </a:rPr>
              <a:t>compleat</a:t>
            </a:r>
            <a:r>
              <a:rPr lang="en-US" sz="2800" dirty="0">
                <a:solidFill>
                  <a:schemeClr val="accent4">
                    <a:lumMod val="20000"/>
                    <a:lumOff val="80000"/>
                  </a:schemeClr>
                </a:solidFill>
                <a:latin typeface="Big Caslon Medium" panose="02000603090000020003" pitchFamily="2" charset="-79"/>
                <a:cs typeface="Big Caslon Medium" panose="02000603090000020003" pitchFamily="2" charset="-79"/>
              </a:rPr>
              <a:t> the paper. This was to teach me method in the arrangement of thoughts. By comparing my work afterwards with the original, I discovered many faults and amended them; but I sometimes had the pleasure of fancying that, in certain particulars of small import, I had been lucky enough to improve the method of the language, and this encouraged me to think I might possibly in time come to be a tolerable English writer, of which I was extremely ambitious.”</a:t>
            </a:r>
          </a:p>
          <a:p>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a:t>
            </a:r>
            <a:r>
              <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rPr>
              <a:t>Benjamin Franklin, </a:t>
            </a:r>
            <a:r>
              <a:rPr lang="en-US" sz="2000" i="1" dirty="0">
                <a:solidFill>
                  <a:schemeClr val="accent4">
                    <a:lumMod val="20000"/>
                    <a:lumOff val="80000"/>
                  </a:schemeClr>
                </a:solidFill>
                <a:latin typeface="Big Caslon Medium" panose="02000603090000020003" pitchFamily="2" charset="-79"/>
                <a:cs typeface="Big Caslon Medium" panose="02000603090000020003" pitchFamily="2" charset="-79"/>
              </a:rPr>
              <a:t>The Autobiography</a:t>
            </a:r>
            <a:endPar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endParaRPr>
          </a:p>
        </p:txBody>
      </p:sp>
    </p:spTree>
    <p:extLst>
      <p:ext uri="{BB962C8B-B14F-4D97-AF65-F5344CB8AC3E}">
        <p14:creationId xmlns:p14="http://schemas.microsoft.com/office/powerpoint/2010/main" val="35900891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46F9E07-D504-6148-99D3-3B338CFFE5E6}"/>
              </a:ext>
            </a:extLst>
          </p:cNvPr>
          <p:cNvSpPr txBox="1"/>
          <p:nvPr/>
        </p:nvSpPr>
        <p:spPr>
          <a:xfrm>
            <a:off x="608685" y="644821"/>
            <a:ext cx="10696334" cy="2369880"/>
          </a:xfrm>
          <a:prstGeom prst="rect">
            <a:avLst/>
          </a:prstGeom>
          <a:noFill/>
        </p:spPr>
        <p:txBody>
          <a:bodyPr wrap="square" rtlCol="0">
            <a:spAutoFit/>
          </a:bodyPr>
          <a:lstStyle/>
          <a:p>
            <a:r>
              <a:rPr lang="en-US" sz="2800" dirty="0">
                <a:solidFill>
                  <a:schemeClr val="accent4">
                    <a:lumMod val="20000"/>
                    <a:lumOff val="80000"/>
                  </a:schemeClr>
                </a:solidFill>
                <a:latin typeface="Big Caslon Medium" panose="02000603090000020003" pitchFamily="2" charset="-79"/>
                <a:cs typeface="Big Caslon Medium" panose="02000603090000020003" pitchFamily="2" charset="-79"/>
              </a:rPr>
              <a:t>“On the whole, Sir, I can not help expressing a wish that every member of the Convention who may still have objections to it, would with me, on this occasion doubt a little of his own infallibility, and to make manifest our unanimity, put his name to this instrument.”</a:t>
            </a:r>
          </a:p>
          <a:p>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a:t>
            </a:r>
            <a:r>
              <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rPr>
              <a:t>Benjamin Franklin, speech written for the Constitutional Convention of 1787</a:t>
            </a:r>
          </a:p>
        </p:txBody>
      </p:sp>
      <p:sp>
        <p:nvSpPr>
          <p:cNvPr id="4" name="TextBox 3">
            <a:extLst>
              <a:ext uri="{FF2B5EF4-FFF2-40B4-BE49-F238E27FC236}">
                <a16:creationId xmlns:a16="http://schemas.microsoft.com/office/drawing/2014/main" id="{451466CD-7ED2-7540-AEF8-485CA22BF2CA}"/>
              </a:ext>
            </a:extLst>
          </p:cNvPr>
          <p:cNvSpPr txBox="1"/>
          <p:nvPr/>
        </p:nvSpPr>
        <p:spPr>
          <a:xfrm>
            <a:off x="608685" y="3429000"/>
            <a:ext cx="11059854" cy="2800767"/>
          </a:xfrm>
          <a:prstGeom prst="rect">
            <a:avLst/>
          </a:prstGeom>
          <a:noFill/>
        </p:spPr>
        <p:txBody>
          <a:bodyPr wrap="square" rtlCol="0">
            <a:spAutoFit/>
          </a:bodyPr>
          <a:lstStyle/>
          <a:p>
            <a:r>
              <a:rPr lang="en-US" sz="2800" dirty="0">
                <a:solidFill>
                  <a:schemeClr val="accent4">
                    <a:lumMod val="20000"/>
                    <a:lumOff val="80000"/>
                  </a:schemeClr>
                </a:solidFill>
                <a:latin typeface="Big Caslon Medium" panose="02000603090000020003" pitchFamily="2" charset="-79"/>
                <a:cs typeface="Big Caslon Medium" panose="02000603090000020003" pitchFamily="2" charset="-79"/>
              </a:rPr>
              <a:t>“For having lived long, I have experienced many instances of being obliged by better information, or fuller consideration, to change opinions even on important subjects, which I once thought right, but found to be otherwise. It is therefore that the older I grow, the more apt I am to doubt my own judgment, and to pay more respect to the judgment of others.”</a:t>
            </a:r>
          </a:p>
          <a:p>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a:t>
            </a:r>
            <a:r>
              <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rPr>
              <a:t>Benjamin Franklin, speech written for the Constitutional Convention of 1787</a:t>
            </a:r>
          </a:p>
        </p:txBody>
      </p:sp>
    </p:spTree>
    <p:extLst>
      <p:ext uri="{BB962C8B-B14F-4D97-AF65-F5344CB8AC3E}">
        <p14:creationId xmlns:p14="http://schemas.microsoft.com/office/powerpoint/2010/main" val="1821050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3059145-4943-CB43-B723-6DA437AB9DAA}"/>
              </a:ext>
            </a:extLst>
          </p:cNvPr>
          <p:cNvSpPr txBox="1"/>
          <p:nvPr/>
        </p:nvSpPr>
        <p:spPr>
          <a:xfrm>
            <a:off x="1153426" y="1366897"/>
            <a:ext cx="4523964" cy="2308324"/>
          </a:xfrm>
          <a:prstGeom prst="rect">
            <a:avLst/>
          </a:prstGeom>
          <a:noFill/>
        </p:spPr>
        <p:txBody>
          <a:bodyPr wrap="square" rtlCol="0">
            <a:spAutoFit/>
          </a:bodyPr>
          <a:lstStyle/>
          <a:p>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“He that drinks his cider alone, let him catch his horse alone.”</a:t>
            </a:r>
          </a:p>
          <a:p>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a:t>
            </a:r>
            <a:r>
              <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rPr>
              <a:t>Poor Richard</a:t>
            </a:r>
          </a:p>
        </p:txBody>
      </p:sp>
      <p:sp>
        <p:nvSpPr>
          <p:cNvPr id="18" name="Title 1">
            <a:extLst>
              <a:ext uri="{FF2B5EF4-FFF2-40B4-BE49-F238E27FC236}">
                <a16:creationId xmlns:a16="http://schemas.microsoft.com/office/drawing/2014/main" id="{BF1DFBEF-CD98-9343-9BE1-B40372BEF121}"/>
              </a:ext>
            </a:extLst>
          </p:cNvPr>
          <p:cNvSpPr txBox="1">
            <a:spLocks/>
          </p:cNvSpPr>
          <p:nvPr/>
        </p:nvSpPr>
        <p:spPr>
          <a:xfrm>
            <a:off x="636104" y="4453128"/>
            <a:ext cx="11330609" cy="2387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4">
                    <a:lumMod val="20000"/>
                    <a:lumOff val="80000"/>
                  </a:schemeClr>
                </a:solidFill>
                <a:latin typeface="Big Caslon Medium" panose="02000603090000020003" pitchFamily="2" charset="-79"/>
                <a:ea typeface="+mj-ea"/>
                <a:cs typeface="Big Caslon Medium" panose="02000603090000020003" pitchFamily="2" charset="-79"/>
              </a:defRPr>
            </a:lvl1pPr>
          </a:lstStyle>
          <a:p>
            <a:r>
              <a:rPr lang="en-US" sz="15000" dirty="0"/>
              <a:t>Collaboration</a:t>
            </a:r>
            <a:endParaRPr lang="en-US" sz="15000" dirty="0">
              <a:latin typeface="David" panose="020E0502060401010101" pitchFamily="34" charset="-79"/>
              <a:cs typeface="David" panose="020E0502060401010101" pitchFamily="34" charset="-79"/>
            </a:endParaRPr>
          </a:p>
        </p:txBody>
      </p:sp>
      <p:pic>
        <p:nvPicPr>
          <p:cNvPr id="19" name="Picture 8">
            <a:extLst>
              <a:ext uri="{FF2B5EF4-FFF2-40B4-BE49-F238E27FC236}">
                <a16:creationId xmlns:a16="http://schemas.microsoft.com/office/drawing/2014/main" id="{CA6D3BB0-6F61-434A-AAFC-75DCCAFD24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1912" y="682750"/>
            <a:ext cx="4977357" cy="3583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4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46F9E07-D504-6148-99D3-3B338CFFE5E6}"/>
              </a:ext>
            </a:extLst>
          </p:cNvPr>
          <p:cNvSpPr txBox="1"/>
          <p:nvPr/>
        </p:nvSpPr>
        <p:spPr>
          <a:xfrm>
            <a:off x="608685" y="644820"/>
            <a:ext cx="5971019" cy="1938992"/>
          </a:xfrm>
          <a:prstGeom prst="rect">
            <a:avLst/>
          </a:prstGeom>
          <a:noFill/>
        </p:spPr>
        <p:txBody>
          <a:bodyPr wrap="square" rtlCol="0">
            <a:spAutoFit/>
          </a:bodyPr>
          <a:lstStyle/>
          <a:p>
            <a:r>
              <a:rPr lang="en-US" sz="2800" dirty="0">
                <a:solidFill>
                  <a:schemeClr val="accent4">
                    <a:lumMod val="20000"/>
                    <a:lumOff val="80000"/>
                  </a:schemeClr>
                </a:solidFill>
                <a:latin typeface="Big Caslon Medium" panose="02000603090000020003" pitchFamily="2" charset="-79"/>
                <a:cs typeface="Big Caslon Medium" panose="02000603090000020003" pitchFamily="2" charset="-79"/>
              </a:rPr>
              <a:t>“. . . I had </a:t>
            </a:r>
            <a:r>
              <a:rPr lang="en-US" sz="2800" dirty="0" err="1">
                <a:solidFill>
                  <a:schemeClr val="accent4">
                    <a:lumMod val="20000"/>
                    <a:lumOff val="80000"/>
                  </a:schemeClr>
                </a:solidFill>
                <a:latin typeface="Big Caslon Medium" panose="02000603090000020003" pitchFamily="2" charset="-79"/>
                <a:cs typeface="Big Caslon Medium" panose="02000603090000020003" pitchFamily="2" charset="-79"/>
              </a:rPr>
              <a:t>form’d</a:t>
            </a:r>
            <a:r>
              <a:rPr lang="en-US" sz="2800" dirty="0">
                <a:solidFill>
                  <a:schemeClr val="accent4">
                    <a:lumMod val="20000"/>
                    <a:lumOff val="80000"/>
                  </a:schemeClr>
                </a:solidFill>
                <a:latin typeface="Big Caslon Medium" panose="02000603090000020003" pitchFamily="2" charset="-79"/>
                <a:cs typeface="Big Caslon Medium" panose="02000603090000020003" pitchFamily="2" charset="-79"/>
              </a:rPr>
              <a:t> most of my ingenious Acquaintance into a Club, for mutual Improvement . . .”</a:t>
            </a:r>
          </a:p>
          <a:p>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a:t>
            </a:r>
            <a:r>
              <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rPr>
              <a:t>Benjamin Franklin, </a:t>
            </a:r>
            <a:r>
              <a:rPr lang="en-US" sz="2000" i="1" dirty="0">
                <a:solidFill>
                  <a:schemeClr val="accent4">
                    <a:lumMod val="20000"/>
                    <a:lumOff val="80000"/>
                  </a:schemeClr>
                </a:solidFill>
                <a:latin typeface="Big Caslon Medium" panose="02000603090000020003" pitchFamily="2" charset="-79"/>
                <a:cs typeface="Big Caslon Medium" panose="02000603090000020003" pitchFamily="2" charset="-79"/>
              </a:rPr>
              <a:t>The Autobiography</a:t>
            </a:r>
          </a:p>
        </p:txBody>
      </p:sp>
      <p:sp>
        <p:nvSpPr>
          <p:cNvPr id="4" name="TextBox 3">
            <a:extLst>
              <a:ext uri="{FF2B5EF4-FFF2-40B4-BE49-F238E27FC236}">
                <a16:creationId xmlns:a16="http://schemas.microsoft.com/office/drawing/2014/main" id="{451466CD-7ED2-7540-AEF8-485CA22BF2CA}"/>
              </a:ext>
            </a:extLst>
          </p:cNvPr>
          <p:cNvSpPr txBox="1"/>
          <p:nvPr/>
        </p:nvSpPr>
        <p:spPr>
          <a:xfrm>
            <a:off x="566073" y="3089249"/>
            <a:ext cx="6013631" cy="3231654"/>
          </a:xfrm>
          <a:prstGeom prst="rect">
            <a:avLst/>
          </a:prstGeom>
          <a:noFill/>
        </p:spPr>
        <p:txBody>
          <a:bodyPr wrap="square" rtlCol="0">
            <a:spAutoFit/>
          </a:bodyPr>
          <a:lstStyle/>
          <a:p>
            <a:r>
              <a:rPr lang="en-US" sz="2800" dirty="0">
                <a:solidFill>
                  <a:schemeClr val="accent4">
                    <a:lumMod val="20000"/>
                    <a:lumOff val="80000"/>
                  </a:schemeClr>
                </a:solidFill>
                <a:latin typeface="Big Caslon Medium" panose="02000603090000020003" pitchFamily="2" charset="-79"/>
                <a:cs typeface="Big Caslon Medium" panose="02000603090000020003" pitchFamily="2" charset="-79"/>
              </a:rPr>
              <a:t>“What he envisioned was a more sophisticated and geographically inclusive version of the Junto: a discussion group that brought together inquiring minds from across the continent rather than across the city.”</a:t>
            </a:r>
          </a:p>
          <a:p>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a:t>
            </a:r>
            <a:r>
              <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rPr>
              <a:t>H.W. Brands, </a:t>
            </a:r>
            <a:r>
              <a:rPr lang="en-US" sz="2000" i="1" dirty="0">
                <a:solidFill>
                  <a:schemeClr val="accent4">
                    <a:lumMod val="20000"/>
                    <a:lumOff val="80000"/>
                  </a:schemeClr>
                </a:solidFill>
                <a:latin typeface="Big Caslon Medium" panose="02000603090000020003" pitchFamily="2" charset="-79"/>
                <a:cs typeface="Big Caslon Medium" panose="02000603090000020003" pitchFamily="2" charset="-79"/>
              </a:rPr>
              <a:t>The First American</a:t>
            </a:r>
            <a:endPar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endParaRPr>
          </a:p>
        </p:txBody>
      </p:sp>
      <p:pic>
        <p:nvPicPr>
          <p:cNvPr id="5" name="Picture 4" descr="A picture containing text, building, tiled&#10;&#10;Description automatically generated">
            <a:extLst>
              <a:ext uri="{FF2B5EF4-FFF2-40B4-BE49-F238E27FC236}">
                <a16:creationId xmlns:a16="http://schemas.microsoft.com/office/drawing/2014/main" id="{BAAF92F7-D6E4-3644-86D6-EFC6C1E39B8F}"/>
              </a:ext>
            </a:extLst>
          </p:cNvPr>
          <p:cNvPicPr>
            <a:picLocks noChangeAspect="1"/>
          </p:cNvPicPr>
          <p:nvPr/>
        </p:nvPicPr>
        <p:blipFill>
          <a:blip r:embed="rId3"/>
          <a:stretch>
            <a:fillRect/>
          </a:stretch>
        </p:blipFill>
        <p:spPr>
          <a:xfrm rot="5400000">
            <a:off x="6579702" y="1027183"/>
            <a:ext cx="6042994" cy="4532244"/>
          </a:xfrm>
          <a:prstGeom prst="rect">
            <a:avLst/>
          </a:prstGeom>
        </p:spPr>
      </p:pic>
      <p:sp>
        <p:nvSpPr>
          <p:cNvPr id="6" name="TextBox 5">
            <a:extLst>
              <a:ext uri="{FF2B5EF4-FFF2-40B4-BE49-F238E27FC236}">
                <a16:creationId xmlns:a16="http://schemas.microsoft.com/office/drawing/2014/main" id="{FDA7C7D3-B6E0-0C4B-82AA-A16777A4CF04}"/>
              </a:ext>
            </a:extLst>
          </p:cNvPr>
          <p:cNvSpPr txBox="1"/>
          <p:nvPr/>
        </p:nvSpPr>
        <p:spPr>
          <a:xfrm>
            <a:off x="7255566" y="6356634"/>
            <a:ext cx="5567363" cy="307777"/>
          </a:xfrm>
          <a:prstGeom prst="rect">
            <a:avLst/>
          </a:prstGeom>
          <a:noFill/>
        </p:spPr>
        <p:txBody>
          <a:bodyPr wrap="square" rtlCol="0">
            <a:spAutoFit/>
          </a:bodyPr>
          <a:lstStyle/>
          <a:p>
            <a:r>
              <a:rPr lang="en-US" sz="1400" dirty="0">
                <a:solidFill>
                  <a:schemeClr val="accent4">
                    <a:lumMod val="20000"/>
                    <a:lumOff val="80000"/>
                  </a:schemeClr>
                </a:solidFill>
                <a:latin typeface="Big Caslon Medium" panose="02000603090000020003" pitchFamily="2" charset="-79"/>
                <a:cs typeface="Big Caslon Medium" panose="02000603090000020003" pitchFamily="2" charset="-79"/>
              </a:rPr>
              <a:t>American Philosophical Society, photograph by Mark Canada</a:t>
            </a:r>
          </a:p>
        </p:txBody>
      </p:sp>
    </p:spTree>
    <p:extLst>
      <p:ext uri="{BB962C8B-B14F-4D97-AF65-F5344CB8AC3E}">
        <p14:creationId xmlns:p14="http://schemas.microsoft.com/office/powerpoint/2010/main" val="9786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46F9E07-D504-6148-99D3-3B338CFFE5E6}"/>
              </a:ext>
            </a:extLst>
          </p:cNvPr>
          <p:cNvSpPr txBox="1"/>
          <p:nvPr/>
        </p:nvSpPr>
        <p:spPr>
          <a:xfrm>
            <a:off x="608685" y="644821"/>
            <a:ext cx="10696334" cy="2862322"/>
          </a:xfrm>
          <a:prstGeom prst="rect">
            <a:avLst/>
          </a:prstGeom>
          <a:noFill/>
        </p:spPr>
        <p:txBody>
          <a:bodyPr wrap="square" rtlCol="0">
            <a:spAutoFit/>
          </a:bodyPr>
          <a:lstStyle/>
          <a:p>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“Beyond our own social horizons, friends of friends of friends can start chain reactions that eventually reach us, like waves from distant lands that wash up on our shores.”</a:t>
            </a:r>
          </a:p>
          <a:p>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a:t>
            </a:r>
            <a:r>
              <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rPr>
              <a:t>Nicholas Christakis and James Fowler, </a:t>
            </a:r>
            <a:r>
              <a:rPr lang="en-US" sz="2000" i="1" dirty="0">
                <a:solidFill>
                  <a:schemeClr val="accent4">
                    <a:lumMod val="20000"/>
                    <a:lumOff val="80000"/>
                  </a:schemeClr>
                </a:solidFill>
                <a:latin typeface="Big Caslon Medium" panose="02000603090000020003" pitchFamily="2" charset="-79"/>
                <a:cs typeface="Big Caslon Medium" panose="02000603090000020003" pitchFamily="2" charset="-79"/>
              </a:rPr>
              <a:t>Connected</a:t>
            </a:r>
          </a:p>
        </p:txBody>
      </p:sp>
      <p:sp>
        <p:nvSpPr>
          <p:cNvPr id="4" name="TextBox 3">
            <a:extLst>
              <a:ext uri="{FF2B5EF4-FFF2-40B4-BE49-F238E27FC236}">
                <a16:creationId xmlns:a16="http://schemas.microsoft.com/office/drawing/2014/main" id="{451466CD-7ED2-7540-AEF8-485CA22BF2CA}"/>
              </a:ext>
            </a:extLst>
          </p:cNvPr>
          <p:cNvSpPr txBox="1"/>
          <p:nvPr/>
        </p:nvSpPr>
        <p:spPr>
          <a:xfrm>
            <a:off x="566073" y="4084982"/>
            <a:ext cx="11059854" cy="1754326"/>
          </a:xfrm>
          <a:prstGeom prst="rect">
            <a:avLst/>
          </a:prstGeom>
          <a:noFill/>
        </p:spPr>
        <p:txBody>
          <a:bodyPr wrap="square" rtlCol="0">
            <a:spAutoFit/>
          </a:bodyPr>
          <a:lstStyle/>
          <a:p>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“The good men may do separately is small compared with what they may do collectively.”</a:t>
            </a:r>
          </a:p>
          <a:p>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a:t>
            </a:r>
            <a:r>
              <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rPr>
              <a:t>Benjamin Franklin</a:t>
            </a:r>
          </a:p>
        </p:txBody>
      </p:sp>
    </p:spTree>
    <p:extLst>
      <p:ext uri="{BB962C8B-B14F-4D97-AF65-F5344CB8AC3E}">
        <p14:creationId xmlns:p14="http://schemas.microsoft.com/office/powerpoint/2010/main" val="240311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5CF65-9E89-F24F-AC09-73806755A6B0}"/>
              </a:ext>
            </a:extLst>
          </p:cNvPr>
          <p:cNvSpPr>
            <a:spLocks noGrp="1"/>
          </p:cNvSpPr>
          <p:nvPr>
            <p:ph type="ctrTitle"/>
          </p:nvPr>
        </p:nvSpPr>
        <p:spPr>
          <a:xfrm>
            <a:off x="467760" y="662452"/>
            <a:ext cx="11256479" cy="1466850"/>
          </a:xfrm>
        </p:spPr>
        <p:txBody>
          <a:bodyPr/>
          <a:lstStyle/>
          <a:p>
            <a:r>
              <a:rPr lang="en-US" dirty="0">
                <a:solidFill>
                  <a:schemeClr val="accent4">
                    <a:lumMod val="20000"/>
                    <a:lumOff val="80000"/>
                  </a:schemeClr>
                </a:solidFill>
                <a:latin typeface="David" panose="020E0502060401010101" pitchFamily="34" charset="-79"/>
                <a:cs typeface="David" panose="020E0502060401010101" pitchFamily="34" charset="-79"/>
              </a:rPr>
              <a:t>I welcome your questions.</a:t>
            </a:r>
          </a:p>
        </p:txBody>
      </p:sp>
      <p:sp>
        <p:nvSpPr>
          <p:cNvPr id="6" name="TextBox 5">
            <a:extLst>
              <a:ext uri="{FF2B5EF4-FFF2-40B4-BE49-F238E27FC236}">
                <a16:creationId xmlns:a16="http://schemas.microsoft.com/office/drawing/2014/main" id="{3E5E6E90-6582-F04A-8294-2DA5144B6BC5}"/>
              </a:ext>
            </a:extLst>
          </p:cNvPr>
          <p:cNvSpPr txBox="1"/>
          <p:nvPr/>
        </p:nvSpPr>
        <p:spPr>
          <a:xfrm>
            <a:off x="3344238" y="3426480"/>
            <a:ext cx="4843463" cy="1754326"/>
          </a:xfrm>
          <a:prstGeom prst="rect">
            <a:avLst/>
          </a:prstGeom>
          <a:noFill/>
        </p:spPr>
        <p:txBody>
          <a:bodyPr wrap="square" rtlCol="0">
            <a:spAutoFit/>
          </a:bodyPr>
          <a:lstStyle/>
          <a:p>
            <a:pPr algn="ctr"/>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Mark Canada, Ph.D.</a:t>
            </a:r>
          </a:p>
          <a:p>
            <a:pPr algn="ctr"/>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Executive Vice Chancellor </a:t>
            </a:r>
          </a:p>
          <a:p>
            <a:pPr algn="ctr"/>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Professor of English</a:t>
            </a:r>
          </a:p>
          <a:p>
            <a:pPr algn="ctr"/>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Indiana University Kokomo</a:t>
            </a:r>
          </a:p>
          <a:p>
            <a:pPr algn="ctr"/>
            <a:r>
              <a:rPr lang="en-US" dirty="0">
                <a:solidFill>
                  <a:srgbClr val="FFFF00"/>
                </a:solidFill>
                <a:latin typeface="Big Caslon Medium" panose="02000603090000020003" pitchFamily="2" charset="-79"/>
                <a:cs typeface="Big Caslon Medium" panose="02000603090000020003" pitchFamily="2" charset="-79"/>
                <a:hlinkClick r:id="rId2">
                  <a:extLst>
                    <a:ext uri="{A12FA001-AC4F-418D-AE19-62706E023703}">
                      <ahyp:hlinkClr xmlns:ahyp="http://schemas.microsoft.com/office/drawing/2018/hyperlinkcolor" val="tx"/>
                    </a:ext>
                  </a:extLst>
                </a:hlinkClick>
              </a:rPr>
              <a:t>canadam@iuk.edu</a:t>
            </a:r>
            <a:endParaRPr lang="en-US" dirty="0">
              <a:solidFill>
                <a:srgbClr val="FFFF00"/>
              </a:solidFill>
              <a:latin typeface="Big Caslon Medium" panose="02000603090000020003" pitchFamily="2" charset="-79"/>
              <a:cs typeface="Big Caslon Medium" panose="02000603090000020003" pitchFamily="2" charset="-79"/>
            </a:endParaRPr>
          </a:p>
          <a:p>
            <a:pPr algn="ctr"/>
            <a:r>
              <a:rPr lang="en-US" dirty="0" err="1">
                <a:solidFill>
                  <a:srgbClr val="FFFF00"/>
                </a:solidFill>
                <a:latin typeface="Big Caslon Medium" panose="02000603090000020003" pitchFamily="2" charset="-79"/>
                <a:cs typeface="Big Caslon Medium" panose="02000603090000020003" pitchFamily="2" charset="-79"/>
                <a:hlinkClick r:id="rId3">
                  <a:extLst>
                    <a:ext uri="{A12FA001-AC4F-418D-AE19-62706E023703}">
                      <ahyp:hlinkClr xmlns:ahyp="http://schemas.microsoft.com/office/drawing/2018/hyperlinkcolor" val="tx"/>
                    </a:ext>
                  </a:extLst>
                </a:hlinkClick>
              </a:rPr>
              <a:t>markcanada.info</a:t>
            </a:r>
            <a:endParaRPr lang="en-US" dirty="0">
              <a:solidFill>
                <a:srgbClr val="FFFF00"/>
              </a:solidFill>
              <a:latin typeface="Big Caslon Medium" panose="02000603090000020003" pitchFamily="2" charset="-79"/>
              <a:cs typeface="Big Caslon Medium" panose="02000603090000020003" pitchFamily="2" charset="-79"/>
            </a:endParaRPr>
          </a:p>
        </p:txBody>
      </p:sp>
      <p:pic>
        <p:nvPicPr>
          <p:cNvPr id="23554" name="Picture 2" descr="Ben Franklin’s Lessons in Life">
            <a:extLst>
              <a:ext uri="{FF2B5EF4-FFF2-40B4-BE49-F238E27FC236}">
                <a16:creationId xmlns:a16="http://schemas.microsoft.com/office/drawing/2014/main" id="{A5BF4E39-3F7A-F64E-9BE7-A20FA108C1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0395" y="2919343"/>
            <a:ext cx="2768600" cy="2768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couple of men posing for the camera&#10;&#10;Description automatically generated with medium confidence">
            <a:extLst>
              <a:ext uri="{FF2B5EF4-FFF2-40B4-BE49-F238E27FC236}">
                <a16:creationId xmlns:a16="http://schemas.microsoft.com/office/drawing/2014/main" id="{D2F2BF90-4822-524E-8BA1-3BF7598975D7}"/>
              </a:ext>
            </a:extLst>
          </p:cNvPr>
          <p:cNvPicPr>
            <a:picLocks noChangeAspect="1"/>
          </p:cNvPicPr>
          <p:nvPr/>
        </p:nvPicPr>
        <p:blipFill>
          <a:blip r:embed="rId5"/>
          <a:stretch>
            <a:fillRect/>
          </a:stretch>
        </p:blipFill>
        <p:spPr>
          <a:xfrm rot="5400000">
            <a:off x="863431" y="3187221"/>
            <a:ext cx="2971991" cy="2232843"/>
          </a:xfrm>
          <a:prstGeom prst="rect">
            <a:avLst/>
          </a:prstGeom>
        </p:spPr>
      </p:pic>
    </p:spTree>
    <p:extLst>
      <p:ext uri="{BB962C8B-B14F-4D97-AF65-F5344CB8AC3E}">
        <p14:creationId xmlns:p14="http://schemas.microsoft.com/office/powerpoint/2010/main" val="22514430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5CF65-9E89-F24F-AC09-73806755A6B0}"/>
              </a:ext>
            </a:extLst>
          </p:cNvPr>
          <p:cNvSpPr>
            <a:spLocks noGrp="1"/>
          </p:cNvSpPr>
          <p:nvPr>
            <p:ph type="ctrTitle"/>
          </p:nvPr>
        </p:nvSpPr>
        <p:spPr>
          <a:xfrm>
            <a:off x="464819" y="244257"/>
            <a:ext cx="2676526" cy="1466850"/>
          </a:xfrm>
        </p:spPr>
        <p:txBody>
          <a:bodyPr/>
          <a:lstStyle/>
          <a:p>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Bonus </a:t>
            </a:r>
            <a:endParaRPr lang="en-US" dirty="0">
              <a:solidFill>
                <a:schemeClr val="accent4">
                  <a:lumMod val="20000"/>
                  <a:lumOff val="80000"/>
                </a:schemeClr>
              </a:solidFill>
              <a:latin typeface="David" panose="020E0502060401010101" pitchFamily="34" charset="-79"/>
              <a:cs typeface="David" panose="020E0502060401010101" pitchFamily="34" charset="-79"/>
            </a:endParaRPr>
          </a:p>
        </p:txBody>
      </p:sp>
      <p:pic>
        <p:nvPicPr>
          <p:cNvPr id="7" name="Picture 6" descr="A picture containing text, indoor, sale&#10;&#10;Description automatically generated">
            <a:extLst>
              <a:ext uri="{FF2B5EF4-FFF2-40B4-BE49-F238E27FC236}">
                <a16:creationId xmlns:a16="http://schemas.microsoft.com/office/drawing/2014/main" id="{1BF9AF31-2E95-C544-BC8E-973D8644D2BA}"/>
              </a:ext>
            </a:extLst>
          </p:cNvPr>
          <p:cNvPicPr>
            <a:picLocks noChangeAspect="1"/>
          </p:cNvPicPr>
          <p:nvPr/>
        </p:nvPicPr>
        <p:blipFill>
          <a:blip r:embed="rId3"/>
          <a:stretch>
            <a:fillRect/>
          </a:stretch>
        </p:blipFill>
        <p:spPr>
          <a:xfrm>
            <a:off x="12657364" y="965071"/>
            <a:ext cx="5791200" cy="4343400"/>
          </a:xfrm>
          <a:prstGeom prst="rect">
            <a:avLst/>
          </a:prstGeom>
        </p:spPr>
      </p:pic>
      <p:pic>
        <p:nvPicPr>
          <p:cNvPr id="8" name="Picture 2">
            <a:extLst>
              <a:ext uri="{FF2B5EF4-FFF2-40B4-BE49-F238E27FC236}">
                <a16:creationId xmlns:a16="http://schemas.microsoft.com/office/drawing/2014/main" id="{4D10C10D-1D1F-2F40-97E1-456B668509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709" y="1796069"/>
            <a:ext cx="1890183" cy="255814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E38A02A-D513-E640-9391-E467BD049F1E}"/>
              </a:ext>
            </a:extLst>
          </p:cNvPr>
          <p:cNvSpPr txBox="1"/>
          <p:nvPr/>
        </p:nvSpPr>
        <p:spPr>
          <a:xfrm>
            <a:off x="714684" y="4500086"/>
            <a:ext cx="1689100" cy="1754326"/>
          </a:xfrm>
          <a:prstGeom prst="rect">
            <a:avLst/>
          </a:prstGeom>
          <a:noFill/>
        </p:spPr>
        <p:txBody>
          <a:bodyPr wrap="square" rtlCol="0">
            <a:spAutoFit/>
          </a:bodyPr>
          <a:lstStyle/>
          <a:p>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Emile Deschamps and Yan </a:t>
            </a:r>
            <a:r>
              <a:rPr lang="en-US" dirty="0" err="1">
                <a:solidFill>
                  <a:schemeClr val="accent4">
                    <a:lumMod val="20000"/>
                    <a:lumOff val="80000"/>
                  </a:schemeClr>
                </a:solidFill>
                <a:latin typeface="Big Caslon Medium" panose="02000603090000020003" pitchFamily="2" charset="-79"/>
                <a:cs typeface="Big Caslon Medium" panose="02000603090000020003" pitchFamily="2" charset="-79"/>
              </a:rPr>
              <a:t>Dargent</a:t>
            </a:r>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 public domain, Wikimedia Commons</a:t>
            </a:r>
            <a:endParaRPr lang="en-US" sz="1400" dirty="0">
              <a:solidFill>
                <a:schemeClr val="accent4">
                  <a:lumMod val="20000"/>
                  <a:lumOff val="80000"/>
                </a:schemeClr>
              </a:solidFill>
              <a:latin typeface="Big Caslon Medium" panose="02000603090000020003" pitchFamily="2" charset="-79"/>
              <a:cs typeface="Big Caslon Medium" panose="02000603090000020003" pitchFamily="2" charset="-79"/>
            </a:endParaRPr>
          </a:p>
        </p:txBody>
      </p:sp>
      <p:pic>
        <p:nvPicPr>
          <p:cNvPr id="10" name="Picture 4">
            <a:extLst>
              <a:ext uri="{FF2B5EF4-FFF2-40B4-BE49-F238E27FC236}">
                <a16:creationId xmlns:a16="http://schemas.microsoft.com/office/drawing/2014/main" id="{A7E9AB71-311B-C443-8A8C-18ABD20B77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9343" y="724863"/>
            <a:ext cx="6030796" cy="474036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53DC047-45AB-7D46-8BF8-7C574CE62ADA}"/>
              </a:ext>
            </a:extLst>
          </p:cNvPr>
          <p:cNvSpPr txBox="1"/>
          <p:nvPr/>
        </p:nvSpPr>
        <p:spPr>
          <a:xfrm>
            <a:off x="5394196" y="5660316"/>
            <a:ext cx="6310122" cy="646331"/>
          </a:xfrm>
          <a:prstGeom prst="rect">
            <a:avLst/>
          </a:prstGeom>
          <a:noFill/>
        </p:spPr>
        <p:txBody>
          <a:bodyPr wrap="square" rtlCol="0">
            <a:spAutoFit/>
          </a:bodyPr>
          <a:lstStyle/>
          <a:p>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Allyn Cox, mural in Great Experiment Hall, U.S. Capitol, public domain, Wikimedia Commons</a:t>
            </a:r>
            <a:endParaRPr lang="en-US" sz="1400" dirty="0">
              <a:solidFill>
                <a:schemeClr val="accent4">
                  <a:lumMod val="20000"/>
                  <a:lumOff val="80000"/>
                </a:schemeClr>
              </a:solidFill>
              <a:latin typeface="Big Caslon Medium" panose="02000603090000020003" pitchFamily="2" charset="-79"/>
              <a:cs typeface="Big Caslon Medium" panose="02000603090000020003" pitchFamily="2" charset="-79"/>
            </a:endParaRPr>
          </a:p>
        </p:txBody>
      </p:sp>
      <p:pic>
        <p:nvPicPr>
          <p:cNvPr id="2050" name="Picture 2">
            <a:extLst>
              <a:ext uri="{FF2B5EF4-FFF2-40B4-BE49-F238E27FC236}">
                <a16:creationId xmlns:a16="http://schemas.microsoft.com/office/drawing/2014/main" id="{AB511FF7-15D5-FE43-8BEB-F5B2EF4B9E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1344" y="1796070"/>
            <a:ext cx="1614916" cy="255814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D94D6B2-F807-A744-89B7-6A11F63EA5F4}"/>
              </a:ext>
            </a:extLst>
          </p:cNvPr>
          <p:cNvSpPr txBox="1"/>
          <p:nvPr/>
        </p:nvSpPr>
        <p:spPr>
          <a:xfrm>
            <a:off x="3067160" y="4552321"/>
            <a:ext cx="1689100" cy="1754326"/>
          </a:xfrm>
          <a:prstGeom prst="rect">
            <a:avLst/>
          </a:prstGeom>
          <a:noFill/>
        </p:spPr>
        <p:txBody>
          <a:bodyPr wrap="square" rtlCol="0">
            <a:spAutoFit/>
          </a:bodyPr>
          <a:lstStyle/>
          <a:p>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Image of umbrella with lightning rod, public domain, Wikimedia Commons</a:t>
            </a:r>
            <a:endParaRPr lang="en-US" sz="1400" dirty="0">
              <a:solidFill>
                <a:schemeClr val="accent4">
                  <a:lumMod val="20000"/>
                  <a:lumOff val="80000"/>
                </a:schemeClr>
              </a:solidFill>
              <a:latin typeface="Big Caslon Medium" panose="02000603090000020003" pitchFamily="2" charset="-79"/>
              <a:cs typeface="Big Caslon Medium" panose="02000603090000020003" pitchFamily="2" charset="-79"/>
            </a:endParaRPr>
          </a:p>
        </p:txBody>
      </p:sp>
    </p:spTree>
    <p:extLst>
      <p:ext uri="{BB962C8B-B14F-4D97-AF65-F5344CB8AC3E}">
        <p14:creationId xmlns:p14="http://schemas.microsoft.com/office/powerpoint/2010/main" val="471730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0"/>
                                        </p:tgtEl>
                                      </p:cBhvr>
                                      <p:by x="300000" y="30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10"/>
                                        </p:tgtEl>
                                      </p:cBhvr>
                                      <p:by x="33000" y="33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indoor, sale&#10;&#10;Description automatically generated">
            <a:extLst>
              <a:ext uri="{FF2B5EF4-FFF2-40B4-BE49-F238E27FC236}">
                <a16:creationId xmlns:a16="http://schemas.microsoft.com/office/drawing/2014/main" id="{1BF9AF31-2E95-C544-BC8E-973D8644D2BA}"/>
              </a:ext>
            </a:extLst>
          </p:cNvPr>
          <p:cNvPicPr>
            <a:picLocks noChangeAspect="1"/>
          </p:cNvPicPr>
          <p:nvPr/>
        </p:nvPicPr>
        <p:blipFill>
          <a:blip r:embed="rId3"/>
          <a:stretch>
            <a:fillRect/>
          </a:stretch>
        </p:blipFill>
        <p:spPr>
          <a:xfrm>
            <a:off x="744038" y="518181"/>
            <a:ext cx="7762182" cy="5821637"/>
          </a:xfrm>
          <a:prstGeom prst="rect">
            <a:avLst/>
          </a:prstGeom>
        </p:spPr>
      </p:pic>
      <p:sp>
        <p:nvSpPr>
          <p:cNvPr id="11" name="TextBox 10">
            <a:extLst>
              <a:ext uri="{FF2B5EF4-FFF2-40B4-BE49-F238E27FC236}">
                <a16:creationId xmlns:a16="http://schemas.microsoft.com/office/drawing/2014/main" id="{853DC047-45AB-7D46-8BF8-7C574CE62ADA}"/>
              </a:ext>
            </a:extLst>
          </p:cNvPr>
          <p:cNvSpPr txBox="1"/>
          <p:nvPr/>
        </p:nvSpPr>
        <p:spPr>
          <a:xfrm>
            <a:off x="8795656" y="5416488"/>
            <a:ext cx="2547802" cy="923330"/>
          </a:xfrm>
          <a:prstGeom prst="rect">
            <a:avLst/>
          </a:prstGeom>
          <a:noFill/>
        </p:spPr>
        <p:txBody>
          <a:bodyPr wrap="square" rtlCol="0">
            <a:spAutoFit/>
          </a:bodyPr>
          <a:lstStyle/>
          <a:p>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Franklin collage by Lisa Canada, Franklin action figure</a:t>
            </a:r>
            <a:endParaRPr lang="en-US" sz="1400" dirty="0">
              <a:solidFill>
                <a:schemeClr val="accent4">
                  <a:lumMod val="20000"/>
                  <a:lumOff val="80000"/>
                </a:schemeClr>
              </a:solidFill>
              <a:latin typeface="Big Caslon Medium" panose="02000603090000020003" pitchFamily="2" charset="-79"/>
              <a:cs typeface="Big Caslon Medium" panose="02000603090000020003" pitchFamily="2" charset="-79"/>
            </a:endParaRPr>
          </a:p>
        </p:txBody>
      </p:sp>
    </p:spTree>
    <p:extLst>
      <p:ext uri="{BB962C8B-B14F-4D97-AF65-F5344CB8AC3E}">
        <p14:creationId xmlns:p14="http://schemas.microsoft.com/office/powerpoint/2010/main" val="2042575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46F9E07-D504-6148-99D3-3B338CFFE5E6}"/>
              </a:ext>
            </a:extLst>
          </p:cNvPr>
          <p:cNvSpPr txBox="1"/>
          <p:nvPr/>
        </p:nvSpPr>
        <p:spPr>
          <a:xfrm>
            <a:off x="589635" y="320971"/>
            <a:ext cx="5887365" cy="6586418"/>
          </a:xfrm>
          <a:prstGeom prst="rect">
            <a:avLst/>
          </a:prstGeom>
          <a:noFill/>
        </p:spPr>
        <p:txBody>
          <a:bodyPr wrap="square" rtlCol="0">
            <a:spAutoFit/>
          </a:bodyPr>
          <a:lstStyle/>
          <a:p>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For Further Exploration . . .</a:t>
            </a:r>
          </a:p>
          <a:p>
            <a:endParaRPr lang="en-US" sz="2400" dirty="0">
              <a:solidFill>
                <a:schemeClr val="accent4">
                  <a:lumMod val="20000"/>
                  <a:lumOff val="80000"/>
                </a:schemeClr>
              </a:solidFill>
              <a:latin typeface="Big Caslon Medium" panose="02000603090000020003" pitchFamily="2" charset="-79"/>
              <a:cs typeface="Big Caslon Medium" panose="02000603090000020003" pitchFamily="2" charset="-79"/>
            </a:endParaRPr>
          </a:p>
          <a:p>
            <a:r>
              <a:rPr lang="en-US" sz="2400" dirty="0">
                <a:solidFill>
                  <a:schemeClr val="accent4">
                    <a:lumMod val="20000"/>
                    <a:lumOff val="80000"/>
                  </a:schemeClr>
                </a:solidFill>
                <a:latin typeface="Big Caslon Medium" panose="02000603090000020003" pitchFamily="2" charset="-79"/>
                <a:cs typeface="Big Caslon Medium" panose="02000603090000020003" pitchFamily="2" charset="-79"/>
              </a:rPr>
              <a:t>Books</a:t>
            </a:r>
          </a:p>
          <a:p>
            <a:pPr marL="571500" indent="-571500">
              <a:buFont typeface="Wingdings" pitchFamily="2" charset="2"/>
              <a:buChar char="Ø"/>
            </a:pPr>
            <a:r>
              <a:rPr lang="en-US" i="1" dirty="0">
                <a:solidFill>
                  <a:srgbClr val="FFFF00"/>
                </a:solidFill>
                <a:latin typeface="Big Caslon Medium" panose="02000603090000020003" pitchFamily="2" charset="-79"/>
                <a:cs typeface="Big Caslon Medium" panose="02000603090000020003" pitchFamily="2" charset="-79"/>
                <a:hlinkClick r:id="rId3">
                  <a:extLst>
                    <a:ext uri="{A12FA001-AC4F-418D-AE19-62706E023703}">
                      <ahyp:hlinkClr xmlns:ahyp="http://schemas.microsoft.com/office/drawing/2018/hyperlinkcolor" val="tx"/>
                    </a:ext>
                  </a:extLst>
                </a:hlinkClick>
              </a:rPr>
              <a:t>The Autobiography</a:t>
            </a:r>
            <a:endParaRPr lang="en-US" dirty="0">
              <a:solidFill>
                <a:srgbClr val="FFFF00"/>
              </a:solidFill>
              <a:latin typeface="Big Caslon Medium" panose="02000603090000020003" pitchFamily="2" charset="-79"/>
              <a:cs typeface="Big Caslon Medium" panose="02000603090000020003" pitchFamily="2" charset="-79"/>
            </a:endParaRPr>
          </a:p>
          <a:p>
            <a:pPr marL="571500" indent="-571500">
              <a:buFont typeface="Wingdings" pitchFamily="2" charset="2"/>
              <a:buChar char="Ø"/>
            </a:pPr>
            <a:r>
              <a:rPr lang="en-US" i="1" dirty="0">
                <a:solidFill>
                  <a:srgbClr val="FFFF00"/>
                </a:solidFill>
                <a:latin typeface="Big Caslon Medium" panose="02000603090000020003" pitchFamily="2" charset="-79"/>
                <a:cs typeface="Big Caslon Medium" panose="02000603090000020003" pitchFamily="2" charset="-79"/>
              </a:rPr>
              <a:t>Benjamin Franklin: Writings (Library of America)</a:t>
            </a:r>
          </a:p>
          <a:p>
            <a:pPr marL="571500" indent="-571500">
              <a:buFont typeface="Wingdings" pitchFamily="2" charset="2"/>
              <a:buChar char="Ø"/>
            </a:pPr>
            <a:r>
              <a:rPr lang="en-US" i="1" dirty="0">
                <a:solidFill>
                  <a:srgbClr val="FFFF00"/>
                </a:solidFill>
                <a:latin typeface="Big Caslon Medium" panose="02000603090000020003" pitchFamily="2" charset="-79"/>
                <a:cs typeface="Big Caslon Medium" panose="02000603090000020003" pitchFamily="2" charset="-79"/>
              </a:rPr>
              <a:t>The First American: The Life and Times of Benjamin Franklin</a:t>
            </a:r>
            <a:r>
              <a:rPr lang="en-US" dirty="0">
                <a:solidFill>
                  <a:srgbClr val="FFFF00"/>
                </a:solidFill>
                <a:latin typeface="Big Caslon Medium" panose="02000603090000020003" pitchFamily="2" charset="-79"/>
                <a:cs typeface="Big Caslon Medium" panose="02000603090000020003" pitchFamily="2" charset="-79"/>
              </a:rPr>
              <a:t>, by H.W. Brands</a:t>
            </a:r>
            <a:endParaRPr lang="en-US" i="1" dirty="0">
              <a:solidFill>
                <a:srgbClr val="FFFF00"/>
              </a:solidFill>
              <a:latin typeface="Big Caslon Medium" panose="02000603090000020003" pitchFamily="2" charset="-79"/>
              <a:cs typeface="Big Caslon Medium" panose="02000603090000020003" pitchFamily="2" charset="-79"/>
            </a:endParaRPr>
          </a:p>
          <a:p>
            <a:pPr marL="571500" indent="-571500">
              <a:buFont typeface="Wingdings" pitchFamily="2" charset="2"/>
              <a:buChar char="Ø"/>
            </a:pPr>
            <a:r>
              <a:rPr lang="en-US" i="1" dirty="0">
                <a:solidFill>
                  <a:srgbClr val="FFFF00"/>
                </a:solidFill>
                <a:latin typeface="Big Caslon Medium" panose="02000603090000020003" pitchFamily="2" charset="-79"/>
                <a:cs typeface="Big Caslon Medium" panose="02000603090000020003" pitchFamily="2" charset="-79"/>
              </a:rPr>
              <a:t>The Americanization of Benjamin Franklin</a:t>
            </a:r>
            <a:r>
              <a:rPr lang="en-US" dirty="0">
                <a:solidFill>
                  <a:srgbClr val="FFFF00"/>
                </a:solidFill>
                <a:latin typeface="Big Caslon Medium" panose="02000603090000020003" pitchFamily="2" charset="-79"/>
                <a:cs typeface="Big Caslon Medium" panose="02000603090000020003" pitchFamily="2" charset="-79"/>
              </a:rPr>
              <a:t>, by Gordon Wood</a:t>
            </a:r>
            <a:endParaRPr lang="en-US" i="1" dirty="0">
              <a:solidFill>
                <a:srgbClr val="FFFF00"/>
              </a:solidFill>
              <a:latin typeface="Big Caslon Medium" panose="02000603090000020003" pitchFamily="2" charset="-79"/>
              <a:cs typeface="Big Caslon Medium" panose="02000603090000020003" pitchFamily="2" charset="-79"/>
            </a:endParaRPr>
          </a:p>
          <a:p>
            <a:pPr marL="571500" indent="-571500">
              <a:buFont typeface="Wingdings" pitchFamily="2" charset="2"/>
              <a:buChar char="Ø"/>
            </a:pPr>
            <a:r>
              <a:rPr lang="en-US" i="1" dirty="0">
                <a:solidFill>
                  <a:srgbClr val="FFFF00"/>
                </a:solidFill>
                <a:latin typeface="Big Caslon Medium" panose="02000603090000020003" pitchFamily="2" charset="-79"/>
                <a:cs typeface="Big Caslon Medium" panose="02000603090000020003" pitchFamily="2" charset="-79"/>
              </a:rPr>
              <a:t>Benjamin Franklin: An American Life</a:t>
            </a:r>
            <a:r>
              <a:rPr lang="en-US" dirty="0">
                <a:solidFill>
                  <a:srgbClr val="FFFF00"/>
                </a:solidFill>
                <a:latin typeface="Big Caslon Medium" panose="02000603090000020003" pitchFamily="2" charset="-79"/>
                <a:cs typeface="Big Caslon Medium" panose="02000603090000020003" pitchFamily="2" charset="-79"/>
              </a:rPr>
              <a:t>, by Walter Isaacson</a:t>
            </a:r>
            <a:endParaRPr lang="en-US" i="1" dirty="0">
              <a:solidFill>
                <a:srgbClr val="FFFF00"/>
              </a:solidFill>
              <a:latin typeface="Big Caslon Medium" panose="02000603090000020003" pitchFamily="2" charset="-79"/>
              <a:cs typeface="Big Caslon Medium" panose="02000603090000020003" pitchFamily="2" charset="-79"/>
            </a:endParaRPr>
          </a:p>
          <a:p>
            <a:pPr marL="571500" indent="-571500">
              <a:buFont typeface="Wingdings" pitchFamily="2" charset="2"/>
              <a:buChar char="Ø"/>
            </a:pPr>
            <a:r>
              <a:rPr lang="en-US" i="1" dirty="0">
                <a:solidFill>
                  <a:srgbClr val="FFFF00"/>
                </a:solidFill>
                <a:latin typeface="Big Caslon Medium" panose="02000603090000020003" pitchFamily="2" charset="-79"/>
                <a:cs typeface="Big Caslon Medium" panose="02000603090000020003" pitchFamily="2" charset="-79"/>
              </a:rPr>
              <a:t>Benjamin Franklin: An Illustrated History of His Life and Times</a:t>
            </a:r>
          </a:p>
          <a:p>
            <a:pPr marL="571500" indent="-571500">
              <a:buFont typeface="Wingdings" pitchFamily="2" charset="2"/>
              <a:buChar char="Ø"/>
            </a:pPr>
            <a:r>
              <a:rPr lang="en-US" i="1" dirty="0">
                <a:solidFill>
                  <a:srgbClr val="FFFF00"/>
                </a:solidFill>
                <a:latin typeface="Big Caslon Medium" panose="02000603090000020003" pitchFamily="2" charset="-79"/>
                <a:cs typeface="Big Caslon Medium" panose="02000603090000020003" pitchFamily="2" charset="-79"/>
              </a:rPr>
              <a:t>Stealing God’s Thunder</a:t>
            </a:r>
            <a:r>
              <a:rPr lang="en-US" dirty="0">
                <a:solidFill>
                  <a:srgbClr val="FFFF00"/>
                </a:solidFill>
                <a:latin typeface="Big Caslon Medium" panose="02000603090000020003" pitchFamily="2" charset="-79"/>
                <a:cs typeface="Big Caslon Medium" panose="02000603090000020003" pitchFamily="2" charset="-79"/>
              </a:rPr>
              <a:t>, by Philip Dray</a:t>
            </a:r>
          </a:p>
          <a:p>
            <a:pPr marL="571500" indent="-571500">
              <a:buFont typeface="Wingdings" pitchFamily="2" charset="2"/>
              <a:buChar char="Ø"/>
            </a:pPr>
            <a:r>
              <a:rPr lang="en-US" i="1" dirty="0">
                <a:solidFill>
                  <a:srgbClr val="FFFF00"/>
                </a:solidFill>
                <a:latin typeface="Big Caslon Medium" panose="02000603090000020003" pitchFamily="2" charset="-79"/>
                <a:cs typeface="Big Caslon Medium" panose="02000603090000020003" pitchFamily="2" charset="-79"/>
                <a:hlinkClick r:id="rId4">
                  <a:extLst>
                    <a:ext uri="{A12FA001-AC4F-418D-AE19-62706E023703}">
                      <ahyp:hlinkClr xmlns:ahyp="http://schemas.microsoft.com/office/drawing/2018/hyperlinkcolor" val="tx"/>
                    </a:ext>
                  </a:extLst>
                </a:hlinkClick>
              </a:rPr>
              <a:t>Ben Franklin’s Lessons in Life</a:t>
            </a:r>
            <a:r>
              <a:rPr lang="en-US" dirty="0">
                <a:solidFill>
                  <a:srgbClr val="FFFF00"/>
                </a:solidFill>
                <a:latin typeface="Big Caslon Medium" panose="02000603090000020003" pitchFamily="2" charset="-79"/>
                <a:cs typeface="Big Caslon Medium" panose="02000603090000020003" pitchFamily="2" charset="-79"/>
              </a:rPr>
              <a:t>, by Mark Canada</a:t>
            </a:r>
            <a:endParaRPr lang="en-US" i="1" dirty="0">
              <a:solidFill>
                <a:srgbClr val="FFFF00"/>
              </a:solidFill>
              <a:latin typeface="Big Caslon Medium" panose="02000603090000020003" pitchFamily="2" charset="-79"/>
              <a:cs typeface="Big Caslon Medium" panose="02000603090000020003" pitchFamily="2" charset="-79"/>
            </a:endParaRPr>
          </a:p>
          <a:p>
            <a:pPr marL="571500" indent="-571500">
              <a:buFont typeface="Wingdings" pitchFamily="2" charset="2"/>
              <a:buChar char="Ø"/>
            </a:pPr>
            <a:endParaRPr lang="en-US" dirty="0">
              <a:solidFill>
                <a:srgbClr val="FFFF00"/>
              </a:solidFill>
              <a:latin typeface="Big Caslon Medium" panose="02000603090000020003" pitchFamily="2" charset="-79"/>
              <a:cs typeface="Big Caslon Medium" panose="02000603090000020003" pitchFamily="2" charset="-79"/>
            </a:endParaRPr>
          </a:p>
          <a:p>
            <a:pPr marL="571500" indent="-571500">
              <a:buFont typeface="Wingdings" pitchFamily="2" charset="2"/>
              <a:buChar char="Ø"/>
            </a:pPr>
            <a:endParaRPr lang="en-US" i="1" dirty="0">
              <a:solidFill>
                <a:srgbClr val="FFFF00"/>
              </a:solidFill>
              <a:latin typeface="Big Caslon Medium" panose="02000603090000020003" pitchFamily="2" charset="-79"/>
              <a:cs typeface="Big Caslon Medium" panose="02000603090000020003" pitchFamily="2" charset="-79"/>
            </a:endParaRPr>
          </a:p>
          <a:p>
            <a:pPr marL="571500" indent="-571500">
              <a:buFont typeface="Wingdings" pitchFamily="2" charset="2"/>
              <a:buChar char="Ø"/>
            </a:pPr>
            <a:endParaRPr lang="en-US" i="1" dirty="0">
              <a:solidFill>
                <a:srgbClr val="FFFF00"/>
              </a:solidFill>
              <a:latin typeface="Big Caslon Medium" panose="02000603090000020003" pitchFamily="2" charset="-79"/>
              <a:cs typeface="Big Caslon Medium" panose="02000603090000020003" pitchFamily="2" charset="-79"/>
            </a:endParaRPr>
          </a:p>
          <a:p>
            <a:pPr marL="571500" indent="-571500">
              <a:buFont typeface="Wingdings" pitchFamily="2" charset="2"/>
              <a:buChar char="Ø"/>
            </a:pPr>
            <a:endParaRPr lang="en-US" sz="2400" i="1" dirty="0">
              <a:solidFill>
                <a:srgbClr val="FFFF00"/>
              </a:solidFill>
              <a:latin typeface="Big Caslon Medium" panose="02000603090000020003" pitchFamily="2" charset="-79"/>
              <a:cs typeface="Big Caslon Medium" panose="02000603090000020003" pitchFamily="2" charset="-79"/>
            </a:endParaRPr>
          </a:p>
          <a:p>
            <a:pPr marL="571500" indent="-571500">
              <a:buFont typeface="Wingdings" pitchFamily="2" charset="2"/>
              <a:buChar char="Ø"/>
            </a:pPr>
            <a:endParaRPr lang="en-US" sz="2400" dirty="0">
              <a:solidFill>
                <a:schemeClr val="accent4">
                  <a:lumMod val="20000"/>
                  <a:lumOff val="80000"/>
                </a:schemeClr>
              </a:solidFill>
              <a:latin typeface="Big Caslon Medium" panose="02000603090000020003" pitchFamily="2" charset="-79"/>
              <a:cs typeface="Big Caslon Medium" panose="02000603090000020003" pitchFamily="2" charset="-79"/>
            </a:endParaRPr>
          </a:p>
          <a:p>
            <a:endParaRPr lang="en-US" sz="2000" i="1" dirty="0">
              <a:solidFill>
                <a:schemeClr val="accent4">
                  <a:lumMod val="20000"/>
                  <a:lumOff val="80000"/>
                </a:schemeClr>
              </a:solidFill>
              <a:latin typeface="Big Caslon Medium" panose="02000603090000020003" pitchFamily="2" charset="-79"/>
              <a:cs typeface="Big Caslon Medium" panose="02000603090000020003" pitchFamily="2" charset="-79"/>
            </a:endParaRPr>
          </a:p>
        </p:txBody>
      </p:sp>
      <p:sp>
        <p:nvSpPr>
          <p:cNvPr id="2" name="TextBox 1">
            <a:extLst>
              <a:ext uri="{FF2B5EF4-FFF2-40B4-BE49-F238E27FC236}">
                <a16:creationId xmlns:a16="http://schemas.microsoft.com/office/drawing/2014/main" id="{05508535-1622-6741-8453-1AF0AF2C5C20}"/>
              </a:ext>
            </a:extLst>
          </p:cNvPr>
          <p:cNvSpPr txBox="1"/>
          <p:nvPr/>
        </p:nvSpPr>
        <p:spPr>
          <a:xfrm>
            <a:off x="7010400" y="1143000"/>
            <a:ext cx="5010150" cy="5724644"/>
          </a:xfrm>
          <a:prstGeom prst="rect">
            <a:avLst/>
          </a:prstGeom>
          <a:noFill/>
        </p:spPr>
        <p:txBody>
          <a:bodyPr wrap="square" rtlCol="0">
            <a:spAutoFit/>
          </a:bodyPr>
          <a:lstStyle/>
          <a:p>
            <a:r>
              <a:rPr lang="en-US" sz="2400" dirty="0">
                <a:solidFill>
                  <a:schemeClr val="accent4">
                    <a:lumMod val="20000"/>
                    <a:lumOff val="80000"/>
                  </a:schemeClr>
                </a:solidFill>
                <a:latin typeface="Big Caslon Medium" panose="02000603090000020003" pitchFamily="2" charset="-79"/>
                <a:cs typeface="Big Caslon Medium" panose="02000603090000020003" pitchFamily="2" charset="-79"/>
              </a:rPr>
              <a:t>Web</a:t>
            </a:r>
            <a:endParaRPr lang="en-US" sz="2400" dirty="0">
              <a:solidFill>
                <a:schemeClr val="accent4">
                  <a:lumMod val="20000"/>
                  <a:lumOff val="80000"/>
                </a:schemeClr>
              </a:solidFill>
              <a:latin typeface="Big Caslon Medium" panose="02000603090000020003" pitchFamily="2" charset="-79"/>
              <a:cs typeface="Big Caslon Medium" panose="02000603090000020003" pitchFamily="2" charset="-79"/>
              <a:hlinkClick r:id="rId5">
                <a:extLst>
                  <a:ext uri="{A12FA001-AC4F-418D-AE19-62706E023703}">
                    <ahyp:hlinkClr xmlns:ahyp="http://schemas.microsoft.com/office/drawing/2018/hyperlinkcolor" val="tx"/>
                  </a:ext>
                </a:extLst>
              </a:hlinkClick>
            </a:endParaRPr>
          </a:p>
          <a:p>
            <a:pPr marL="571500" indent="-571500">
              <a:buFont typeface="Wingdings" pitchFamily="2" charset="2"/>
              <a:buChar char="Ø"/>
            </a:pPr>
            <a:r>
              <a:rPr lang="en-US" dirty="0">
                <a:solidFill>
                  <a:srgbClr val="FFFF00"/>
                </a:solidFill>
                <a:latin typeface="Big Caslon Medium" panose="02000603090000020003" pitchFamily="2" charset="-79"/>
                <a:cs typeface="Big Caslon Medium" panose="02000603090000020003" pitchFamily="2" charset="-79"/>
                <a:hlinkClick r:id="rId5">
                  <a:extLst>
                    <a:ext uri="{A12FA001-AC4F-418D-AE19-62706E023703}">
                      <ahyp:hlinkClr xmlns:ahyp="http://schemas.microsoft.com/office/drawing/2018/hyperlinkcolor" val="tx"/>
                    </a:ext>
                  </a:extLst>
                </a:hlinkClick>
              </a:rPr>
              <a:t>The First American Diplomat</a:t>
            </a:r>
            <a:endParaRPr lang="en-US" dirty="0">
              <a:solidFill>
                <a:srgbClr val="FFFF00"/>
              </a:solidFill>
              <a:latin typeface="Big Caslon Medium" panose="02000603090000020003" pitchFamily="2" charset="-79"/>
              <a:cs typeface="Big Caslon Medium" panose="02000603090000020003" pitchFamily="2" charset="-79"/>
            </a:endParaRPr>
          </a:p>
          <a:p>
            <a:pPr marL="571500" indent="-571500">
              <a:buFont typeface="Wingdings" pitchFamily="2" charset="2"/>
              <a:buChar char="Ø"/>
            </a:pPr>
            <a:r>
              <a:rPr lang="en-US" dirty="0">
                <a:solidFill>
                  <a:srgbClr val="FFFF00"/>
                </a:solidFill>
                <a:latin typeface="Big Caslon Medium" panose="02000603090000020003" pitchFamily="2" charset="-79"/>
                <a:cs typeface="Big Caslon Medium" panose="02000603090000020003" pitchFamily="2" charset="-79"/>
                <a:hlinkClick r:id="rId6">
                  <a:extLst>
                    <a:ext uri="{A12FA001-AC4F-418D-AE19-62706E023703}">
                      <ahyp:hlinkClr xmlns:ahyp="http://schemas.microsoft.com/office/drawing/2018/hyperlinkcolor" val="tx"/>
                    </a:ext>
                  </a:extLst>
                </a:hlinkClick>
              </a:rPr>
              <a:t>”Ben Franklin Lives in Your Smartphone”</a:t>
            </a:r>
            <a:endParaRPr lang="en-US" dirty="0">
              <a:solidFill>
                <a:srgbClr val="FFFF00"/>
              </a:solidFill>
              <a:latin typeface="Big Caslon Medium" panose="02000603090000020003" pitchFamily="2" charset="-79"/>
              <a:cs typeface="Big Caslon Medium" panose="02000603090000020003" pitchFamily="2" charset="-79"/>
            </a:endParaRPr>
          </a:p>
          <a:p>
            <a:pPr marL="571500" indent="-571500">
              <a:buFont typeface="Wingdings" pitchFamily="2" charset="2"/>
              <a:buChar char="Ø"/>
            </a:pPr>
            <a:r>
              <a:rPr lang="en-US" dirty="0">
                <a:solidFill>
                  <a:srgbClr val="FFFF00"/>
                </a:solidFill>
                <a:latin typeface="Big Caslon Medium" panose="02000603090000020003" pitchFamily="2" charset="-79"/>
                <a:cs typeface="Big Caslon Medium" panose="02000603090000020003" pitchFamily="2" charset="-79"/>
                <a:hlinkClick r:id="rId7">
                  <a:extLst>
                    <a:ext uri="{A12FA001-AC4F-418D-AE19-62706E023703}">
                      <ahyp:hlinkClr xmlns:ahyp="http://schemas.microsoft.com/office/drawing/2018/hyperlinkcolor" val="tx"/>
                    </a:ext>
                  </a:extLst>
                </a:hlinkClick>
              </a:rPr>
              <a:t>“In Praise of Printing and a Favorite Franklin Typeface”</a:t>
            </a:r>
            <a:endParaRPr lang="en-US" dirty="0">
              <a:solidFill>
                <a:srgbClr val="FFFF00"/>
              </a:solidFill>
              <a:latin typeface="Big Caslon Medium" panose="02000603090000020003" pitchFamily="2" charset="-79"/>
              <a:cs typeface="Big Caslon Medium" panose="02000603090000020003" pitchFamily="2" charset="-79"/>
            </a:endParaRPr>
          </a:p>
          <a:p>
            <a:pPr marL="571500" indent="-571500">
              <a:buFont typeface="Wingdings" pitchFamily="2" charset="2"/>
              <a:buChar char="Ø"/>
            </a:pPr>
            <a:r>
              <a:rPr lang="en-US" dirty="0">
                <a:solidFill>
                  <a:srgbClr val="FFFF00"/>
                </a:solidFill>
                <a:latin typeface="Big Caslon Medium" panose="02000603090000020003" pitchFamily="2" charset="-79"/>
                <a:cs typeface="Big Caslon Medium" panose="02000603090000020003" pitchFamily="2" charset="-79"/>
                <a:hlinkClick r:id="rId8">
                  <a:extLst>
                    <a:ext uri="{A12FA001-AC4F-418D-AE19-62706E023703}">
                      <ahyp:hlinkClr xmlns:ahyp="http://schemas.microsoft.com/office/drawing/2018/hyperlinkcolor" val="tx"/>
                    </a:ext>
                  </a:extLst>
                </a:hlinkClick>
              </a:rPr>
              <a:t>”Benjamin Franklin’s Fight Against a Deadly Virus”</a:t>
            </a:r>
            <a:endParaRPr lang="en-US" dirty="0">
              <a:solidFill>
                <a:srgbClr val="FFFF00"/>
              </a:solidFill>
              <a:latin typeface="Big Caslon Medium" panose="02000603090000020003" pitchFamily="2" charset="-79"/>
              <a:cs typeface="Big Caslon Medium" panose="02000603090000020003" pitchFamily="2" charset="-79"/>
            </a:endParaRPr>
          </a:p>
          <a:p>
            <a:pPr marL="571500" indent="-571500">
              <a:buFont typeface="Wingdings" pitchFamily="2" charset="2"/>
              <a:buChar char="Ø"/>
            </a:pPr>
            <a:r>
              <a:rPr lang="en-US" dirty="0">
                <a:solidFill>
                  <a:srgbClr val="FFFF00"/>
                </a:solidFill>
                <a:latin typeface="Big Caslon Medium" panose="02000603090000020003" pitchFamily="2" charset="-79"/>
                <a:cs typeface="Big Caslon Medium" panose="02000603090000020003" pitchFamily="2" charset="-79"/>
                <a:hlinkClick r:id="rId9">
                  <a:extLst>
                    <a:ext uri="{A12FA001-AC4F-418D-AE19-62706E023703}">
                      <ahyp:hlinkClr xmlns:ahyp="http://schemas.microsoft.com/office/drawing/2018/hyperlinkcolor" val="tx"/>
                    </a:ext>
                  </a:extLst>
                </a:hlinkClick>
              </a:rPr>
              <a:t>“Talking Politics in 2021: Lessons on Humility and Truth-Seeking from Benjamin Franklin”</a:t>
            </a:r>
            <a:endParaRPr lang="en-US" dirty="0">
              <a:solidFill>
                <a:srgbClr val="FFFF00"/>
              </a:solidFill>
              <a:latin typeface="Big Caslon Medium" panose="02000603090000020003" pitchFamily="2" charset="-79"/>
              <a:cs typeface="Big Caslon Medium" panose="02000603090000020003" pitchFamily="2" charset="-79"/>
            </a:endParaRPr>
          </a:p>
          <a:p>
            <a:pPr marL="571500" indent="-571500">
              <a:buFont typeface="Wingdings" pitchFamily="2" charset="2"/>
              <a:buChar char="Ø"/>
            </a:pPr>
            <a:r>
              <a:rPr lang="en-US" dirty="0">
                <a:solidFill>
                  <a:srgbClr val="FFFF00"/>
                </a:solidFill>
                <a:latin typeface="Big Caslon Medium" panose="02000603090000020003" pitchFamily="2" charset="-79"/>
                <a:cs typeface="Big Caslon Medium" panose="02000603090000020003" pitchFamily="2" charset="-79"/>
                <a:hlinkClick r:id="rId10">
                  <a:extLst>
                    <a:ext uri="{A12FA001-AC4F-418D-AE19-62706E023703}">
                      <ahyp:hlinkClr xmlns:ahyp="http://schemas.microsoft.com/office/drawing/2018/hyperlinkcolor" val="tx"/>
                    </a:ext>
                  </a:extLst>
                </a:hlinkClick>
              </a:rPr>
              <a:t>The Benjamin Franklin Tercentenary</a:t>
            </a:r>
            <a:endParaRPr lang="en-US" dirty="0">
              <a:solidFill>
                <a:srgbClr val="FFFF00"/>
              </a:solidFill>
              <a:latin typeface="Big Caslon Medium" panose="02000603090000020003" pitchFamily="2" charset="-79"/>
              <a:cs typeface="Big Caslon Medium" panose="02000603090000020003" pitchFamily="2" charset="-79"/>
            </a:endParaRPr>
          </a:p>
          <a:p>
            <a:pPr marL="571500" indent="-571500">
              <a:buFont typeface="Wingdings" pitchFamily="2" charset="2"/>
              <a:buChar char="Ø"/>
            </a:pPr>
            <a:r>
              <a:rPr lang="en-US" dirty="0">
                <a:solidFill>
                  <a:srgbClr val="FFFF00"/>
                </a:solidFill>
                <a:latin typeface="Big Caslon Medium" panose="02000603090000020003" pitchFamily="2" charset="-79"/>
                <a:cs typeface="Big Caslon Medium" panose="02000603090000020003" pitchFamily="2" charset="-79"/>
              </a:rPr>
              <a:t>“Benjamin Franklin’s Inventions”</a:t>
            </a:r>
          </a:p>
          <a:p>
            <a:pPr marL="571500" indent="-571500">
              <a:buFont typeface="Wingdings" pitchFamily="2" charset="2"/>
              <a:buChar char="Ø"/>
            </a:pPr>
            <a:r>
              <a:rPr lang="en-US" i="1" dirty="0">
                <a:solidFill>
                  <a:srgbClr val="FFFF00"/>
                </a:solidFill>
                <a:latin typeface="Big Caslon Medium" panose="02000603090000020003" pitchFamily="2" charset="-79"/>
                <a:cs typeface="Big Caslon Medium" panose="02000603090000020003" pitchFamily="2" charset="-79"/>
                <a:hlinkClick r:id="rId11">
                  <a:extLst>
                    <a:ext uri="{A12FA001-AC4F-418D-AE19-62706E023703}">
                      <ahyp:hlinkClr xmlns:ahyp="http://schemas.microsoft.com/office/drawing/2018/hyperlinkcolor" val="tx"/>
                    </a:ext>
                  </a:extLst>
                </a:hlinkClick>
              </a:rPr>
              <a:t>Sounds of a Glass Armonica</a:t>
            </a:r>
            <a:endParaRPr lang="en-US" i="1" dirty="0">
              <a:solidFill>
                <a:srgbClr val="FFFF00"/>
              </a:solidFill>
              <a:latin typeface="Big Caslon Medium" panose="02000603090000020003" pitchFamily="2" charset="-79"/>
              <a:cs typeface="Big Caslon Medium" panose="02000603090000020003" pitchFamily="2" charset="-79"/>
            </a:endParaRPr>
          </a:p>
          <a:p>
            <a:pPr marL="571500" indent="-571500">
              <a:buFont typeface="Wingdings" pitchFamily="2" charset="2"/>
              <a:buChar char="Ø"/>
            </a:pPr>
            <a:r>
              <a:rPr lang="en-US" i="1" dirty="0">
                <a:solidFill>
                  <a:srgbClr val="FFFF00"/>
                </a:solidFill>
                <a:latin typeface="Big Caslon Medium" panose="02000603090000020003" pitchFamily="2" charset="-79"/>
                <a:cs typeface="Big Caslon Medium" panose="02000603090000020003" pitchFamily="2" charset="-79"/>
                <a:hlinkClick r:id="rId12">
                  <a:extLst>
                    <a:ext uri="{A12FA001-AC4F-418D-AE19-62706E023703}">
                      <ahyp:hlinkClr xmlns:ahyp="http://schemas.microsoft.com/office/drawing/2018/hyperlinkcolor" val="tx"/>
                    </a:ext>
                  </a:extLst>
                </a:hlinkClick>
              </a:rPr>
              <a:t>Poor Richard’s Almanack for 1739</a:t>
            </a:r>
            <a:endParaRPr lang="en-US" i="1" dirty="0">
              <a:solidFill>
                <a:srgbClr val="FFFF00"/>
              </a:solidFill>
              <a:latin typeface="Big Caslon Medium" panose="02000603090000020003" pitchFamily="2" charset="-79"/>
              <a:cs typeface="Big Caslon Medium" panose="02000603090000020003" pitchFamily="2" charset="-79"/>
            </a:endParaRPr>
          </a:p>
          <a:p>
            <a:pPr marL="571500" indent="-571500">
              <a:buFont typeface="Wingdings" pitchFamily="2" charset="2"/>
              <a:buChar char="Ø"/>
            </a:pPr>
            <a:r>
              <a:rPr lang="en-US" dirty="0">
                <a:solidFill>
                  <a:srgbClr val="FFFF00"/>
                </a:solidFill>
                <a:latin typeface="Big Caslon Medium" panose="02000603090000020003" pitchFamily="2" charset="-79"/>
                <a:cs typeface="Big Caslon Medium" panose="02000603090000020003" pitchFamily="2" charset="-79"/>
                <a:hlinkClick r:id="rId13">
                  <a:extLst>
                    <a:ext uri="{A12FA001-AC4F-418D-AE19-62706E023703}">
                      <ahyp:hlinkClr xmlns:ahyp="http://schemas.microsoft.com/office/drawing/2018/hyperlinkcolor" val="tx"/>
                    </a:ext>
                  </a:extLst>
                </a:hlinkClick>
              </a:rPr>
              <a:t>Manuscript of </a:t>
            </a:r>
            <a:r>
              <a:rPr lang="en-US" i="1" dirty="0">
                <a:solidFill>
                  <a:srgbClr val="FFFF00"/>
                </a:solidFill>
                <a:latin typeface="Big Caslon Medium" panose="02000603090000020003" pitchFamily="2" charset="-79"/>
                <a:cs typeface="Big Caslon Medium" panose="02000603090000020003" pitchFamily="2" charset="-79"/>
                <a:hlinkClick r:id="rId13">
                  <a:extLst>
                    <a:ext uri="{A12FA001-AC4F-418D-AE19-62706E023703}">
                      <ahyp:hlinkClr xmlns:ahyp="http://schemas.microsoft.com/office/drawing/2018/hyperlinkcolor" val="tx"/>
                    </a:ext>
                  </a:extLst>
                </a:hlinkClick>
              </a:rPr>
              <a:t>The Autobiography</a:t>
            </a:r>
            <a:endParaRPr lang="en-US" i="1" dirty="0">
              <a:solidFill>
                <a:srgbClr val="FFFF00"/>
              </a:solidFill>
              <a:latin typeface="Big Caslon Medium" panose="02000603090000020003" pitchFamily="2" charset="-79"/>
              <a:cs typeface="Big Caslon Medium" panose="02000603090000020003" pitchFamily="2" charset="-79"/>
            </a:endParaRPr>
          </a:p>
          <a:p>
            <a:pPr marL="571500" indent="-571500">
              <a:buFont typeface="Wingdings" pitchFamily="2" charset="2"/>
              <a:buChar char="Ø"/>
            </a:pPr>
            <a:r>
              <a:rPr lang="en-US" i="1" dirty="0">
                <a:solidFill>
                  <a:srgbClr val="FFFF00"/>
                </a:solidFill>
                <a:latin typeface="Big Caslon Medium" panose="02000603090000020003" pitchFamily="2" charset="-79"/>
                <a:cs typeface="Big Caslon Medium" panose="02000603090000020003" pitchFamily="2" charset="-79"/>
                <a:hlinkClick r:id="rId14">
                  <a:extLst>
                    <a:ext uri="{A12FA001-AC4F-418D-AE19-62706E023703}">
                      <ahyp:hlinkClr xmlns:ahyp="http://schemas.microsoft.com/office/drawing/2018/hyperlinkcolor" val="tx"/>
                    </a:ext>
                  </a:extLst>
                </a:hlinkClick>
              </a:rPr>
              <a:t>Benjamin Franklin: A Documentary History</a:t>
            </a:r>
            <a:endParaRPr lang="en-US" i="1" dirty="0">
              <a:solidFill>
                <a:srgbClr val="FFFF00"/>
              </a:solidFill>
              <a:latin typeface="Big Caslon Medium" panose="02000603090000020003" pitchFamily="2" charset="-79"/>
              <a:cs typeface="Big Caslon Medium" panose="02000603090000020003" pitchFamily="2" charset="-79"/>
            </a:endParaRPr>
          </a:p>
          <a:p>
            <a:pPr marL="571500" indent="-571500">
              <a:buFont typeface="Wingdings" pitchFamily="2" charset="2"/>
              <a:buChar char="Ø"/>
            </a:pPr>
            <a:r>
              <a:rPr lang="en-US" i="1" dirty="0">
                <a:solidFill>
                  <a:srgbClr val="FFFF00"/>
                </a:solidFill>
                <a:latin typeface="Big Caslon Medium" panose="02000603090000020003" pitchFamily="2" charset="-79"/>
                <a:cs typeface="Big Caslon Medium" panose="02000603090000020003" pitchFamily="2" charset="-79"/>
                <a:hlinkClick r:id="rId15">
                  <a:extLst>
                    <a:ext uri="{A12FA001-AC4F-418D-AE19-62706E023703}">
                      <ahyp:hlinkClr xmlns:ahyp="http://schemas.microsoft.com/office/drawing/2018/hyperlinkcolor" val="tx"/>
                    </a:ext>
                  </a:extLst>
                </a:hlinkClick>
              </a:rPr>
              <a:t>Franklin &amp; His Friends</a:t>
            </a:r>
            <a:endParaRPr lang="en-US" i="1" dirty="0">
              <a:solidFill>
                <a:srgbClr val="FFFF00"/>
              </a:solidFill>
              <a:latin typeface="Big Caslon Medium" panose="02000603090000020003" pitchFamily="2" charset="-79"/>
              <a:cs typeface="Big Caslon Medium" panose="02000603090000020003" pitchFamily="2" charset="-79"/>
            </a:endParaRPr>
          </a:p>
          <a:p>
            <a:pPr marL="571500" indent="-571500">
              <a:buFont typeface="Wingdings" pitchFamily="2" charset="2"/>
              <a:buChar char="Ø"/>
            </a:pPr>
            <a:r>
              <a:rPr lang="en-US" dirty="0">
                <a:solidFill>
                  <a:srgbClr val="FFFF00"/>
                </a:solidFill>
                <a:latin typeface="Big Caslon Medium" panose="02000603090000020003" pitchFamily="2" charset="-79"/>
                <a:cs typeface="Big Caslon Medium" panose="02000603090000020003" pitchFamily="2" charset="-79"/>
                <a:hlinkClick r:id="rId16">
                  <a:extLst>
                    <a:ext uri="{A12FA001-AC4F-418D-AE19-62706E023703}">
                      <ahyp:hlinkClr xmlns:ahyp="http://schemas.microsoft.com/office/drawing/2018/hyperlinkcolor" val="tx"/>
                    </a:ext>
                  </a:extLst>
                </a:hlinkClick>
              </a:rPr>
              <a:t>“Finding Franklin: A Resource Guide”</a:t>
            </a:r>
            <a:endParaRPr lang="en-US" dirty="0">
              <a:solidFill>
                <a:srgbClr val="FFFF00"/>
              </a:solidFill>
              <a:latin typeface="Big Caslon Medium" panose="02000603090000020003" pitchFamily="2" charset="-79"/>
              <a:cs typeface="Big Caslon Medium" panose="02000603090000020003" pitchFamily="2" charset="-79"/>
            </a:endParaRPr>
          </a:p>
          <a:p>
            <a:pPr marL="571500" indent="-571500">
              <a:buFont typeface="Wingdings" pitchFamily="2" charset="2"/>
              <a:buChar char="Ø"/>
            </a:pPr>
            <a:endParaRPr lang="en-US" i="1" dirty="0">
              <a:solidFill>
                <a:srgbClr val="FFFF00"/>
              </a:solidFill>
              <a:latin typeface="Big Caslon Medium" panose="02000603090000020003" pitchFamily="2" charset="-79"/>
              <a:cs typeface="Big Caslon Medium" panose="02000603090000020003" pitchFamily="2" charset="-79"/>
            </a:endParaRPr>
          </a:p>
          <a:p>
            <a:endParaRPr lang="en-US" dirty="0"/>
          </a:p>
        </p:txBody>
      </p:sp>
    </p:spTree>
    <p:extLst>
      <p:ext uri="{BB962C8B-B14F-4D97-AF65-F5344CB8AC3E}">
        <p14:creationId xmlns:p14="http://schemas.microsoft.com/office/powerpoint/2010/main" val="41312781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F9374-1A68-CD43-9D64-055A000DEEE3}"/>
              </a:ext>
            </a:extLst>
          </p:cNvPr>
          <p:cNvSpPr>
            <a:spLocks noGrp="1"/>
          </p:cNvSpPr>
          <p:nvPr>
            <p:ph type="title"/>
          </p:nvPr>
        </p:nvSpPr>
        <p:spPr>
          <a:xfrm>
            <a:off x="838200" y="97103"/>
            <a:ext cx="10515600" cy="1325563"/>
          </a:xfrm>
        </p:spPr>
        <p:txBody>
          <a:bodyPr/>
          <a:lstStyle/>
          <a:p>
            <a:r>
              <a:rPr lang="en-US" dirty="0"/>
              <a:t>The Greatest?</a:t>
            </a:r>
          </a:p>
        </p:txBody>
      </p:sp>
      <p:sp>
        <p:nvSpPr>
          <p:cNvPr id="4" name="TextBox 3">
            <a:extLst>
              <a:ext uri="{FF2B5EF4-FFF2-40B4-BE49-F238E27FC236}">
                <a16:creationId xmlns:a16="http://schemas.microsoft.com/office/drawing/2014/main" id="{16F09D7E-1067-6844-8A5B-FED1A31C0D05}"/>
              </a:ext>
            </a:extLst>
          </p:cNvPr>
          <p:cNvSpPr txBox="1"/>
          <p:nvPr/>
        </p:nvSpPr>
        <p:spPr>
          <a:xfrm>
            <a:off x="838200" y="1371583"/>
            <a:ext cx="1037897" cy="369332"/>
          </a:xfrm>
          <a:prstGeom prst="rect">
            <a:avLst/>
          </a:prstGeom>
          <a:noFill/>
        </p:spPr>
        <p:txBody>
          <a:bodyPr wrap="square" rtlCol="0">
            <a:spAutoFit/>
          </a:bodyPr>
          <a:lstStyle/>
          <a:p>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General</a:t>
            </a:r>
          </a:p>
        </p:txBody>
      </p:sp>
      <p:pic>
        <p:nvPicPr>
          <p:cNvPr id="6" name="Picture 5" descr="A picture containing outdoor object&#10;&#10;Description automatically generated">
            <a:extLst>
              <a:ext uri="{FF2B5EF4-FFF2-40B4-BE49-F238E27FC236}">
                <a16:creationId xmlns:a16="http://schemas.microsoft.com/office/drawing/2014/main" id="{71C20E38-C0E0-3B4D-8FE8-35105F77959A}"/>
              </a:ext>
            </a:extLst>
          </p:cNvPr>
          <p:cNvPicPr>
            <a:picLocks noChangeAspect="1"/>
          </p:cNvPicPr>
          <p:nvPr/>
        </p:nvPicPr>
        <p:blipFill>
          <a:blip r:embed="rId3"/>
          <a:stretch>
            <a:fillRect/>
          </a:stretch>
        </p:blipFill>
        <p:spPr>
          <a:xfrm>
            <a:off x="685977" y="1973620"/>
            <a:ext cx="1342342" cy="1325563"/>
          </a:xfrm>
          <a:prstGeom prst="rect">
            <a:avLst/>
          </a:prstGeom>
        </p:spPr>
      </p:pic>
      <p:sp>
        <p:nvSpPr>
          <p:cNvPr id="7" name="TextBox 6">
            <a:extLst>
              <a:ext uri="{FF2B5EF4-FFF2-40B4-BE49-F238E27FC236}">
                <a16:creationId xmlns:a16="http://schemas.microsoft.com/office/drawing/2014/main" id="{588F54AD-7399-7048-BE62-B1D45E6CE073}"/>
              </a:ext>
            </a:extLst>
          </p:cNvPr>
          <p:cNvSpPr txBox="1"/>
          <p:nvPr/>
        </p:nvSpPr>
        <p:spPr>
          <a:xfrm>
            <a:off x="2299134" y="1371583"/>
            <a:ext cx="1037897" cy="369332"/>
          </a:xfrm>
          <a:prstGeom prst="rect">
            <a:avLst/>
          </a:prstGeom>
          <a:noFill/>
        </p:spPr>
        <p:txBody>
          <a:bodyPr wrap="square" rtlCol="0">
            <a:spAutoFit/>
          </a:bodyPr>
          <a:lstStyle/>
          <a:p>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Painter</a:t>
            </a:r>
          </a:p>
        </p:txBody>
      </p:sp>
      <p:sp>
        <p:nvSpPr>
          <p:cNvPr id="9" name="TextBox 8">
            <a:extLst>
              <a:ext uri="{FF2B5EF4-FFF2-40B4-BE49-F238E27FC236}">
                <a16:creationId xmlns:a16="http://schemas.microsoft.com/office/drawing/2014/main" id="{95E67B42-6A23-AD45-9DDA-597DA103312C}"/>
              </a:ext>
            </a:extLst>
          </p:cNvPr>
          <p:cNvSpPr txBox="1"/>
          <p:nvPr/>
        </p:nvSpPr>
        <p:spPr>
          <a:xfrm>
            <a:off x="3728536" y="1371583"/>
            <a:ext cx="1037897" cy="369332"/>
          </a:xfrm>
          <a:prstGeom prst="rect">
            <a:avLst/>
          </a:prstGeom>
          <a:noFill/>
        </p:spPr>
        <p:txBody>
          <a:bodyPr wrap="square" rtlCol="0">
            <a:spAutoFit/>
          </a:bodyPr>
          <a:lstStyle/>
          <a:p>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Scientist</a:t>
            </a:r>
          </a:p>
        </p:txBody>
      </p:sp>
      <p:pic>
        <p:nvPicPr>
          <p:cNvPr id="30" name="Picture 29" descr="A painting of a person&#10;&#10;Description automatically generated with medium confidence">
            <a:extLst>
              <a:ext uri="{FF2B5EF4-FFF2-40B4-BE49-F238E27FC236}">
                <a16:creationId xmlns:a16="http://schemas.microsoft.com/office/drawing/2014/main" id="{45773F55-A5E0-D744-8315-DD40ACF5A516}"/>
              </a:ext>
            </a:extLst>
          </p:cNvPr>
          <p:cNvPicPr>
            <a:picLocks noChangeAspect="1"/>
          </p:cNvPicPr>
          <p:nvPr/>
        </p:nvPicPr>
        <p:blipFill>
          <a:blip r:embed="rId4"/>
          <a:stretch>
            <a:fillRect/>
          </a:stretch>
        </p:blipFill>
        <p:spPr>
          <a:xfrm>
            <a:off x="2181371" y="2064813"/>
            <a:ext cx="1213644" cy="1183398"/>
          </a:xfrm>
          <a:prstGeom prst="rect">
            <a:avLst/>
          </a:prstGeom>
        </p:spPr>
      </p:pic>
      <p:pic>
        <p:nvPicPr>
          <p:cNvPr id="32" name="Picture 31" descr="A picture containing sofa, indoor&#10;&#10;Description automatically generated">
            <a:extLst>
              <a:ext uri="{FF2B5EF4-FFF2-40B4-BE49-F238E27FC236}">
                <a16:creationId xmlns:a16="http://schemas.microsoft.com/office/drawing/2014/main" id="{3D7F4D4C-F9F4-D948-9A38-C03D5302A56E}"/>
              </a:ext>
            </a:extLst>
          </p:cNvPr>
          <p:cNvPicPr>
            <a:picLocks noChangeAspect="1"/>
          </p:cNvPicPr>
          <p:nvPr/>
        </p:nvPicPr>
        <p:blipFill>
          <a:blip r:embed="rId5"/>
          <a:stretch>
            <a:fillRect/>
          </a:stretch>
        </p:blipFill>
        <p:spPr>
          <a:xfrm rot="5400000">
            <a:off x="3569115" y="2104379"/>
            <a:ext cx="1325563" cy="994172"/>
          </a:xfrm>
          <a:prstGeom prst="rect">
            <a:avLst/>
          </a:prstGeom>
        </p:spPr>
      </p:pic>
      <p:sp>
        <p:nvSpPr>
          <p:cNvPr id="33" name="TextBox 32">
            <a:extLst>
              <a:ext uri="{FF2B5EF4-FFF2-40B4-BE49-F238E27FC236}">
                <a16:creationId xmlns:a16="http://schemas.microsoft.com/office/drawing/2014/main" id="{7DCE26D1-02E7-7947-8EFA-B8864D58B370}"/>
              </a:ext>
            </a:extLst>
          </p:cNvPr>
          <p:cNvSpPr txBox="1"/>
          <p:nvPr/>
        </p:nvSpPr>
        <p:spPr>
          <a:xfrm>
            <a:off x="5120669" y="1367301"/>
            <a:ext cx="1037897" cy="369332"/>
          </a:xfrm>
          <a:prstGeom prst="rect">
            <a:avLst/>
          </a:prstGeom>
          <a:noFill/>
        </p:spPr>
        <p:txBody>
          <a:bodyPr wrap="square" rtlCol="0">
            <a:spAutoFit/>
          </a:bodyPr>
          <a:lstStyle/>
          <a:p>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Inventor</a:t>
            </a:r>
          </a:p>
        </p:txBody>
      </p:sp>
      <p:pic>
        <p:nvPicPr>
          <p:cNvPr id="34" name="Picture 33" descr="A picture containing sofa, indoor&#10;&#10;Description automatically generated">
            <a:extLst>
              <a:ext uri="{FF2B5EF4-FFF2-40B4-BE49-F238E27FC236}">
                <a16:creationId xmlns:a16="http://schemas.microsoft.com/office/drawing/2014/main" id="{55797B76-5831-9A42-A38C-153A2C3572BB}"/>
              </a:ext>
            </a:extLst>
          </p:cNvPr>
          <p:cNvPicPr>
            <a:picLocks noChangeAspect="1"/>
          </p:cNvPicPr>
          <p:nvPr/>
        </p:nvPicPr>
        <p:blipFill>
          <a:blip r:embed="rId5"/>
          <a:stretch>
            <a:fillRect/>
          </a:stretch>
        </p:blipFill>
        <p:spPr>
          <a:xfrm rot="5400000">
            <a:off x="4961248" y="2139853"/>
            <a:ext cx="1325563" cy="994172"/>
          </a:xfrm>
          <a:prstGeom prst="rect">
            <a:avLst/>
          </a:prstGeom>
        </p:spPr>
      </p:pic>
      <p:sp>
        <p:nvSpPr>
          <p:cNvPr id="35" name="TextBox 34">
            <a:extLst>
              <a:ext uri="{FF2B5EF4-FFF2-40B4-BE49-F238E27FC236}">
                <a16:creationId xmlns:a16="http://schemas.microsoft.com/office/drawing/2014/main" id="{A86C7A79-F285-0747-AADE-FA0DCF96CA83}"/>
              </a:ext>
            </a:extLst>
          </p:cNvPr>
          <p:cNvSpPr txBox="1"/>
          <p:nvPr/>
        </p:nvSpPr>
        <p:spPr>
          <a:xfrm>
            <a:off x="6479796" y="1350705"/>
            <a:ext cx="1277717" cy="369332"/>
          </a:xfrm>
          <a:prstGeom prst="rect">
            <a:avLst/>
          </a:prstGeom>
          <a:noFill/>
        </p:spPr>
        <p:txBody>
          <a:bodyPr wrap="square" rtlCol="0">
            <a:spAutoFit/>
          </a:bodyPr>
          <a:lstStyle/>
          <a:p>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Diplomat</a:t>
            </a:r>
          </a:p>
        </p:txBody>
      </p:sp>
      <p:pic>
        <p:nvPicPr>
          <p:cNvPr id="36" name="Picture 35" descr="A picture containing sofa, indoor&#10;&#10;Description automatically generated">
            <a:extLst>
              <a:ext uri="{FF2B5EF4-FFF2-40B4-BE49-F238E27FC236}">
                <a16:creationId xmlns:a16="http://schemas.microsoft.com/office/drawing/2014/main" id="{566B0E85-A367-E94B-A1C4-D85924B753A7}"/>
              </a:ext>
            </a:extLst>
          </p:cNvPr>
          <p:cNvPicPr>
            <a:picLocks noChangeAspect="1"/>
          </p:cNvPicPr>
          <p:nvPr/>
        </p:nvPicPr>
        <p:blipFill>
          <a:blip r:embed="rId5"/>
          <a:stretch>
            <a:fillRect/>
          </a:stretch>
        </p:blipFill>
        <p:spPr>
          <a:xfrm rot="5400000">
            <a:off x="6351907" y="2143135"/>
            <a:ext cx="1325563" cy="994172"/>
          </a:xfrm>
          <a:prstGeom prst="rect">
            <a:avLst/>
          </a:prstGeom>
        </p:spPr>
      </p:pic>
      <p:sp>
        <p:nvSpPr>
          <p:cNvPr id="37" name="TextBox 36">
            <a:extLst>
              <a:ext uri="{FF2B5EF4-FFF2-40B4-BE49-F238E27FC236}">
                <a16:creationId xmlns:a16="http://schemas.microsoft.com/office/drawing/2014/main" id="{B82017E3-A78B-6341-B2A5-80ECB65A8E82}"/>
              </a:ext>
            </a:extLst>
          </p:cNvPr>
          <p:cNvSpPr txBox="1"/>
          <p:nvPr/>
        </p:nvSpPr>
        <p:spPr>
          <a:xfrm>
            <a:off x="7891807" y="1358759"/>
            <a:ext cx="1277717" cy="369332"/>
          </a:xfrm>
          <a:prstGeom prst="rect">
            <a:avLst/>
          </a:prstGeom>
          <a:noFill/>
        </p:spPr>
        <p:txBody>
          <a:bodyPr wrap="square" rtlCol="0">
            <a:spAutoFit/>
          </a:bodyPr>
          <a:lstStyle/>
          <a:p>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Journalist</a:t>
            </a:r>
          </a:p>
        </p:txBody>
      </p:sp>
      <p:pic>
        <p:nvPicPr>
          <p:cNvPr id="38" name="Picture 37" descr="A picture containing sofa, indoor&#10;&#10;Description automatically generated">
            <a:extLst>
              <a:ext uri="{FF2B5EF4-FFF2-40B4-BE49-F238E27FC236}">
                <a16:creationId xmlns:a16="http://schemas.microsoft.com/office/drawing/2014/main" id="{372A27F1-46C0-D44E-B54B-61CC22B7B943}"/>
              </a:ext>
            </a:extLst>
          </p:cNvPr>
          <p:cNvPicPr>
            <a:picLocks noChangeAspect="1"/>
          </p:cNvPicPr>
          <p:nvPr/>
        </p:nvPicPr>
        <p:blipFill>
          <a:blip r:embed="rId5"/>
          <a:stretch>
            <a:fillRect/>
          </a:stretch>
        </p:blipFill>
        <p:spPr>
          <a:xfrm rot="5400000">
            <a:off x="7744040" y="2131311"/>
            <a:ext cx="1325563" cy="994172"/>
          </a:xfrm>
          <a:prstGeom prst="rect">
            <a:avLst/>
          </a:prstGeom>
        </p:spPr>
      </p:pic>
      <p:sp>
        <p:nvSpPr>
          <p:cNvPr id="39" name="TextBox 38">
            <a:extLst>
              <a:ext uri="{FF2B5EF4-FFF2-40B4-BE49-F238E27FC236}">
                <a16:creationId xmlns:a16="http://schemas.microsoft.com/office/drawing/2014/main" id="{818C15A4-3F31-D241-B695-41CA85F31EB7}"/>
              </a:ext>
            </a:extLst>
          </p:cNvPr>
          <p:cNvSpPr txBox="1"/>
          <p:nvPr/>
        </p:nvSpPr>
        <p:spPr>
          <a:xfrm>
            <a:off x="9337841" y="1354666"/>
            <a:ext cx="1277717" cy="369332"/>
          </a:xfrm>
          <a:prstGeom prst="rect">
            <a:avLst/>
          </a:prstGeom>
          <a:noFill/>
        </p:spPr>
        <p:txBody>
          <a:bodyPr wrap="square" rtlCol="0">
            <a:spAutoFit/>
          </a:bodyPr>
          <a:lstStyle/>
          <a:p>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Author</a:t>
            </a:r>
          </a:p>
        </p:txBody>
      </p:sp>
      <p:pic>
        <p:nvPicPr>
          <p:cNvPr id="40" name="Picture 39" descr="A picture containing sofa, indoor&#10;&#10;Description automatically generated">
            <a:extLst>
              <a:ext uri="{FF2B5EF4-FFF2-40B4-BE49-F238E27FC236}">
                <a16:creationId xmlns:a16="http://schemas.microsoft.com/office/drawing/2014/main" id="{EF7301A2-DB2E-2B4B-ACC8-854F5DD923B7}"/>
              </a:ext>
            </a:extLst>
          </p:cNvPr>
          <p:cNvPicPr>
            <a:picLocks noChangeAspect="1"/>
          </p:cNvPicPr>
          <p:nvPr/>
        </p:nvPicPr>
        <p:blipFill>
          <a:blip r:embed="rId5"/>
          <a:stretch>
            <a:fillRect/>
          </a:stretch>
        </p:blipFill>
        <p:spPr>
          <a:xfrm rot="5400000">
            <a:off x="9116810" y="2127218"/>
            <a:ext cx="1325563" cy="994172"/>
          </a:xfrm>
          <a:prstGeom prst="rect">
            <a:avLst/>
          </a:prstGeom>
        </p:spPr>
      </p:pic>
      <p:sp>
        <p:nvSpPr>
          <p:cNvPr id="41" name="TextBox 40">
            <a:extLst>
              <a:ext uri="{FF2B5EF4-FFF2-40B4-BE49-F238E27FC236}">
                <a16:creationId xmlns:a16="http://schemas.microsoft.com/office/drawing/2014/main" id="{DFF95BF5-5B90-B443-9CC2-AB8EBCCBA7C9}"/>
              </a:ext>
            </a:extLst>
          </p:cNvPr>
          <p:cNvSpPr txBox="1"/>
          <p:nvPr/>
        </p:nvSpPr>
        <p:spPr>
          <a:xfrm>
            <a:off x="10337315" y="1356001"/>
            <a:ext cx="1747345" cy="369332"/>
          </a:xfrm>
          <a:prstGeom prst="rect">
            <a:avLst/>
          </a:prstGeom>
          <a:noFill/>
        </p:spPr>
        <p:txBody>
          <a:bodyPr wrap="square" rtlCol="0">
            <a:spAutoFit/>
          </a:bodyPr>
          <a:lstStyle/>
          <a:p>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Philanthropist</a:t>
            </a:r>
          </a:p>
        </p:txBody>
      </p:sp>
      <p:pic>
        <p:nvPicPr>
          <p:cNvPr id="42" name="Picture 41" descr="A picture containing sofa, indoor&#10;&#10;Description automatically generated">
            <a:extLst>
              <a:ext uri="{FF2B5EF4-FFF2-40B4-BE49-F238E27FC236}">
                <a16:creationId xmlns:a16="http://schemas.microsoft.com/office/drawing/2014/main" id="{6CB29C0C-4C9E-0B4F-8AEE-241C1352C26A}"/>
              </a:ext>
            </a:extLst>
          </p:cNvPr>
          <p:cNvPicPr>
            <a:picLocks noChangeAspect="1"/>
          </p:cNvPicPr>
          <p:nvPr/>
        </p:nvPicPr>
        <p:blipFill>
          <a:blip r:embed="rId5"/>
          <a:stretch>
            <a:fillRect/>
          </a:stretch>
        </p:blipFill>
        <p:spPr>
          <a:xfrm rot="5400000">
            <a:off x="10455639" y="2104538"/>
            <a:ext cx="1325563" cy="994172"/>
          </a:xfrm>
          <a:prstGeom prst="rect">
            <a:avLst/>
          </a:prstGeom>
        </p:spPr>
      </p:pic>
      <p:sp>
        <p:nvSpPr>
          <p:cNvPr id="45" name="Title 1">
            <a:extLst>
              <a:ext uri="{FF2B5EF4-FFF2-40B4-BE49-F238E27FC236}">
                <a16:creationId xmlns:a16="http://schemas.microsoft.com/office/drawing/2014/main" id="{324B030C-41CA-C444-9958-905978B6BB40}"/>
              </a:ext>
            </a:extLst>
          </p:cNvPr>
          <p:cNvSpPr txBox="1">
            <a:spLocks/>
          </p:cNvSpPr>
          <p:nvPr/>
        </p:nvSpPr>
        <p:spPr>
          <a:xfrm>
            <a:off x="685977" y="321142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4">
                    <a:lumMod val="20000"/>
                    <a:lumOff val="80000"/>
                  </a:schemeClr>
                </a:solidFill>
                <a:latin typeface="Big Caslon Medium" panose="02000603090000020003" pitchFamily="2" charset="-79"/>
                <a:ea typeface="+mj-ea"/>
                <a:cs typeface="Big Caslon Medium" panose="02000603090000020003" pitchFamily="2" charset="-79"/>
              </a:defRPr>
            </a:lvl1pPr>
          </a:lstStyle>
          <a:p>
            <a:r>
              <a:rPr lang="en-US" dirty="0"/>
              <a:t>Honorable Mentions</a:t>
            </a:r>
          </a:p>
        </p:txBody>
      </p:sp>
      <p:sp>
        <p:nvSpPr>
          <p:cNvPr id="46" name="TextBox 45">
            <a:extLst>
              <a:ext uri="{FF2B5EF4-FFF2-40B4-BE49-F238E27FC236}">
                <a16:creationId xmlns:a16="http://schemas.microsoft.com/office/drawing/2014/main" id="{DADA76A7-92A1-5C40-B581-2EC053791F9E}"/>
              </a:ext>
            </a:extLst>
          </p:cNvPr>
          <p:cNvSpPr txBox="1"/>
          <p:nvPr/>
        </p:nvSpPr>
        <p:spPr>
          <a:xfrm>
            <a:off x="513706" y="4296778"/>
            <a:ext cx="1403150" cy="646331"/>
          </a:xfrm>
          <a:prstGeom prst="rect">
            <a:avLst/>
          </a:prstGeom>
          <a:noFill/>
        </p:spPr>
        <p:txBody>
          <a:bodyPr wrap="square" rtlCol="0">
            <a:spAutoFit/>
          </a:bodyPr>
          <a:lstStyle/>
          <a:p>
            <a:pPr algn="ctr"/>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Postmaster General</a:t>
            </a:r>
          </a:p>
        </p:txBody>
      </p:sp>
      <p:sp>
        <p:nvSpPr>
          <p:cNvPr id="48" name="TextBox 47">
            <a:extLst>
              <a:ext uri="{FF2B5EF4-FFF2-40B4-BE49-F238E27FC236}">
                <a16:creationId xmlns:a16="http://schemas.microsoft.com/office/drawing/2014/main" id="{CA786AEB-CA4C-0845-A605-86AC261B3ACF}"/>
              </a:ext>
            </a:extLst>
          </p:cNvPr>
          <p:cNvSpPr txBox="1"/>
          <p:nvPr/>
        </p:nvSpPr>
        <p:spPr>
          <a:xfrm>
            <a:off x="1984301" y="4296779"/>
            <a:ext cx="1313693" cy="646331"/>
          </a:xfrm>
          <a:prstGeom prst="rect">
            <a:avLst/>
          </a:prstGeom>
          <a:noFill/>
        </p:spPr>
        <p:txBody>
          <a:bodyPr wrap="square" rtlCol="0">
            <a:spAutoFit/>
          </a:bodyPr>
          <a:lstStyle/>
          <a:p>
            <a:pPr algn="ctr"/>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Political Cartoonist</a:t>
            </a:r>
          </a:p>
        </p:txBody>
      </p:sp>
      <p:sp>
        <p:nvSpPr>
          <p:cNvPr id="49" name="TextBox 48">
            <a:extLst>
              <a:ext uri="{FF2B5EF4-FFF2-40B4-BE49-F238E27FC236}">
                <a16:creationId xmlns:a16="http://schemas.microsoft.com/office/drawing/2014/main" id="{C5019F24-FAB4-9A4A-B33F-E59C5C822C9F}"/>
              </a:ext>
            </a:extLst>
          </p:cNvPr>
          <p:cNvSpPr txBox="1"/>
          <p:nvPr/>
        </p:nvSpPr>
        <p:spPr>
          <a:xfrm>
            <a:off x="3310165" y="4295302"/>
            <a:ext cx="1403150" cy="646331"/>
          </a:xfrm>
          <a:prstGeom prst="rect">
            <a:avLst/>
          </a:prstGeom>
          <a:noFill/>
        </p:spPr>
        <p:txBody>
          <a:bodyPr wrap="square" rtlCol="0">
            <a:spAutoFit/>
          </a:bodyPr>
          <a:lstStyle/>
          <a:p>
            <a:pPr algn="ctr"/>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Social Scientist</a:t>
            </a:r>
          </a:p>
        </p:txBody>
      </p:sp>
      <p:pic>
        <p:nvPicPr>
          <p:cNvPr id="51" name="Picture 50" descr="A picture containing sofa, indoor&#10;&#10;Description automatically generated">
            <a:extLst>
              <a:ext uri="{FF2B5EF4-FFF2-40B4-BE49-F238E27FC236}">
                <a16:creationId xmlns:a16="http://schemas.microsoft.com/office/drawing/2014/main" id="{92044C48-3B08-D146-A164-8DC180B17867}"/>
              </a:ext>
            </a:extLst>
          </p:cNvPr>
          <p:cNvPicPr>
            <a:picLocks noChangeAspect="1"/>
          </p:cNvPicPr>
          <p:nvPr/>
        </p:nvPicPr>
        <p:blipFill>
          <a:blip r:embed="rId5"/>
          <a:stretch>
            <a:fillRect/>
          </a:stretch>
        </p:blipFill>
        <p:spPr>
          <a:xfrm rot="5400000">
            <a:off x="3416892" y="5218703"/>
            <a:ext cx="1325563" cy="994172"/>
          </a:xfrm>
          <a:prstGeom prst="rect">
            <a:avLst/>
          </a:prstGeom>
        </p:spPr>
      </p:pic>
      <p:sp>
        <p:nvSpPr>
          <p:cNvPr id="52" name="TextBox 51">
            <a:extLst>
              <a:ext uri="{FF2B5EF4-FFF2-40B4-BE49-F238E27FC236}">
                <a16:creationId xmlns:a16="http://schemas.microsoft.com/office/drawing/2014/main" id="{5DFDED63-C02D-4947-919C-D21CF5412BDD}"/>
              </a:ext>
            </a:extLst>
          </p:cNvPr>
          <p:cNvSpPr txBox="1"/>
          <p:nvPr/>
        </p:nvSpPr>
        <p:spPr>
          <a:xfrm>
            <a:off x="4833086" y="4392359"/>
            <a:ext cx="1357156" cy="369332"/>
          </a:xfrm>
          <a:prstGeom prst="rect">
            <a:avLst/>
          </a:prstGeom>
          <a:noFill/>
        </p:spPr>
        <p:txBody>
          <a:bodyPr wrap="square" rtlCol="0">
            <a:spAutoFit/>
          </a:bodyPr>
          <a:lstStyle/>
          <a:p>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Abolitionist</a:t>
            </a:r>
          </a:p>
        </p:txBody>
      </p:sp>
      <p:pic>
        <p:nvPicPr>
          <p:cNvPr id="53" name="Picture 52" descr="A picture containing sofa, indoor&#10;&#10;Description automatically generated">
            <a:extLst>
              <a:ext uri="{FF2B5EF4-FFF2-40B4-BE49-F238E27FC236}">
                <a16:creationId xmlns:a16="http://schemas.microsoft.com/office/drawing/2014/main" id="{4171F187-8CA2-064A-A032-0B126797CE98}"/>
              </a:ext>
            </a:extLst>
          </p:cNvPr>
          <p:cNvPicPr>
            <a:picLocks noChangeAspect="1"/>
          </p:cNvPicPr>
          <p:nvPr/>
        </p:nvPicPr>
        <p:blipFill>
          <a:blip r:embed="rId5"/>
          <a:stretch>
            <a:fillRect/>
          </a:stretch>
        </p:blipFill>
        <p:spPr>
          <a:xfrm rot="5400000">
            <a:off x="4809025" y="5254177"/>
            <a:ext cx="1325563" cy="994172"/>
          </a:xfrm>
          <a:prstGeom prst="rect">
            <a:avLst/>
          </a:prstGeom>
        </p:spPr>
      </p:pic>
      <p:sp>
        <p:nvSpPr>
          <p:cNvPr id="54" name="TextBox 53">
            <a:extLst>
              <a:ext uri="{FF2B5EF4-FFF2-40B4-BE49-F238E27FC236}">
                <a16:creationId xmlns:a16="http://schemas.microsoft.com/office/drawing/2014/main" id="{EE8935AC-0023-7B41-84D4-1363F1AACD65}"/>
              </a:ext>
            </a:extLst>
          </p:cNvPr>
          <p:cNvSpPr txBox="1"/>
          <p:nvPr/>
        </p:nvSpPr>
        <p:spPr>
          <a:xfrm>
            <a:off x="6310013" y="4384291"/>
            <a:ext cx="1277717" cy="369332"/>
          </a:xfrm>
          <a:prstGeom prst="rect">
            <a:avLst/>
          </a:prstGeom>
          <a:noFill/>
        </p:spPr>
        <p:txBody>
          <a:bodyPr wrap="square" rtlCol="0">
            <a:spAutoFit/>
          </a:bodyPr>
          <a:lstStyle/>
          <a:p>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Politician</a:t>
            </a:r>
          </a:p>
        </p:txBody>
      </p:sp>
      <p:pic>
        <p:nvPicPr>
          <p:cNvPr id="55" name="Picture 54" descr="A picture containing sofa, indoor&#10;&#10;Description automatically generated">
            <a:extLst>
              <a:ext uri="{FF2B5EF4-FFF2-40B4-BE49-F238E27FC236}">
                <a16:creationId xmlns:a16="http://schemas.microsoft.com/office/drawing/2014/main" id="{AD0A3235-4655-2247-AD37-251CB0368D3B}"/>
              </a:ext>
            </a:extLst>
          </p:cNvPr>
          <p:cNvPicPr>
            <a:picLocks noChangeAspect="1"/>
          </p:cNvPicPr>
          <p:nvPr/>
        </p:nvPicPr>
        <p:blipFill>
          <a:blip r:embed="rId5"/>
          <a:stretch>
            <a:fillRect/>
          </a:stretch>
        </p:blipFill>
        <p:spPr>
          <a:xfrm rot="5400000">
            <a:off x="6199684" y="5257459"/>
            <a:ext cx="1325563" cy="994172"/>
          </a:xfrm>
          <a:prstGeom prst="rect">
            <a:avLst/>
          </a:prstGeom>
        </p:spPr>
      </p:pic>
      <p:sp>
        <p:nvSpPr>
          <p:cNvPr id="56" name="TextBox 55">
            <a:extLst>
              <a:ext uri="{FF2B5EF4-FFF2-40B4-BE49-F238E27FC236}">
                <a16:creationId xmlns:a16="http://schemas.microsoft.com/office/drawing/2014/main" id="{7DCABA8F-97A6-584D-83F3-6F63ECEAA4A1}"/>
              </a:ext>
            </a:extLst>
          </p:cNvPr>
          <p:cNvSpPr txBox="1"/>
          <p:nvPr/>
        </p:nvSpPr>
        <p:spPr>
          <a:xfrm>
            <a:off x="7761965" y="4392359"/>
            <a:ext cx="1277717" cy="369332"/>
          </a:xfrm>
          <a:prstGeom prst="rect">
            <a:avLst/>
          </a:prstGeom>
          <a:noFill/>
        </p:spPr>
        <p:txBody>
          <a:bodyPr wrap="square" rtlCol="0">
            <a:spAutoFit/>
          </a:bodyPr>
          <a:lstStyle/>
          <a:p>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Musician</a:t>
            </a:r>
          </a:p>
        </p:txBody>
      </p:sp>
      <p:pic>
        <p:nvPicPr>
          <p:cNvPr id="57" name="Picture 56" descr="A picture containing sofa, indoor&#10;&#10;Description automatically generated">
            <a:extLst>
              <a:ext uri="{FF2B5EF4-FFF2-40B4-BE49-F238E27FC236}">
                <a16:creationId xmlns:a16="http://schemas.microsoft.com/office/drawing/2014/main" id="{D0C60009-D26D-AE4A-B27A-50ED90E441E2}"/>
              </a:ext>
            </a:extLst>
          </p:cNvPr>
          <p:cNvPicPr>
            <a:picLocks noChangeAspect="1"/>
          </p:cNvPicPr>
          <p:nvPr/>
        </p:nvPicPr>
        <p:blipFill>
          <a:blip r:embed="rId5"/>
          <a:stretch>
            <a:fillRect/>
          </a:stretch>
        </p:blipFill>
        <p:spPr>
          <a:xfrm rot="5400000">
            <a:off x="7591817" y="5245635"/>
            <a:ext cx="1325563" cy="994172"/>
          </a:xfrm>
          <a:prstGeom prst="rect">
            <a:avLst/>
          </a:prstGeom>
        </p:spPr>
      </p:pic>
      <p:sp>
        <p:nvSpPr>
          <p:cNvPr id="58" name="TextBox 57">
            <a:extLst>
              <a:ext uri="{FF2B5EF4-FFF2-40B4-BE49-F238E27FC236}">
                <a16:creationId xmlns:a16="http://schemas.microsoft.com/office/drawing/2014/main" id="{BC711ADD-BFE2-A249-8F42-C1F991498651}"/>
              </a:ext>
            </a:extLst>
          </p:cNvPr>
          <p:cNvSpPr txBox="1"/>
          <p:nvPr/>
        </p:nvSpPr>
        <p:spPr>
          <a:xfrm>
            <a:off x="9092476" y="4407289"/>
            <a:ext cx="1277717" cy="369332"/>
          </a:xfrm>
          <a:prstGeom prst="rect">
            <a:avLst/>
          </a:prstGeom>
          <a:noFill/>
        </p:spPr>
        <p:txBody>
          <a:bodyPr wrap="square" rtlCol="0">
            <a:spAutoFit/>
          </a:bodyPr>
          <a:lstStyle/>
          <a:p>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Swimmer</a:t>
            </a:r>
          </a:p>
        </p:txBody>
      </p:sp>
      <p:pic>
        <p:nvPicPr>
          <p:cNvPr id="59" name="Picture 58" descr="A picture containing sofa, indoor&#10;&#10;Description automatically generated">
            <a:extLst>
              <a:ext uri="{FF2B5EF4-FFF2-40B4-BE49-F238E27FC236}">
                <a16:creationId xmlns:a16="http://schemas.microsoft.com/office/drawing/2014/main" id="{756CA0AD-875B-2F42-A709-2FA84D72B8AB}"/>
              </a:ext>
            </a:extLst>
          </p:cNvPr>
          <p:cNvPicPr>
            <a:picLocks noChangeAspect="1"/>
          </p:cNvPicPr>
          <p:nvPr/>
        </p:nvPicPr>
        <p:blipFill>
          <a:blip r:embed="rId5"/>
          <a:stretch>
            <a:fillRect/>
          </a:stretch>
        </p:blipFill>
        <p:spPr>
          <a:xfrm rot="5400000">
            <a:off x="8964587" y="5241542"/>
            <a:ext cx="1325563" cy="994172"/>
          </a:xfrm>
          <a:prstGeom prst="rect">
            <a:avLst/>
          </a:prstGeom>
        </p:spPr>
      </p:pic>
      <p:sp>
        <p:nvSpPr>
          <p:cNvPr id="60" name="TextBox 59">
            <a:extLst>
              <a:ext uri="{FF2B5EF4-FFF2-40B4-BE49-F238E27FC236}">
                <a16:creationId xmlns:a16="http://schemas.microsoft.com/office/drawing/2014/main" id="{7CC178C6-AC1E-EC44-A428-BDD32D30AA7D}"/>
              </a:ext>
            </a:extLst>
          </p:cNvPr>
          <p:cNvSpPr txBox="1"/>
          <p:nvPr/>
        </p:nvSpPr>
        <p:spPr>
          <a:xfrm>
            <a:off x="10355593" y="4403820"/>
            <a:ext cx="1747345" cy="369332"/>
          </a:xfrm>
          <a:prstGeom prst="rect">
            <a:avLst/>
          </a:prstGeom>
          <a:noFill/>
        </p:spPr>
        <p:txBody>
          <a:bodyPr wrap="square" rtlCol="0">
            <a:spAutoFit/>
          </a:bodyPr>
          <a:lstStyle/>
          <a:p>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Raconteur</a:t>
            </a:r>
          </a:p>
        </p:txBody>
      </p:sp>
      <p:pic>
        <p:nvPicPr>
          <p:cNvPr id="61" name="Picture 60" descr="A picture containing sofa, indoor&#10;&#10;Description automatically generated">
            <a:extLst>
              <a:ext uri="{FF2B5EF4-FFF2-40B4-BE49-F238E27FC236}">
                <a16:creationId xmlns:a16="http://schemas.microsoft.com/office/drawing/2014/main" id="{8BF5C2B2-22D8-D44E-8D8A-DFF0E877A6B9}"/>
              </a:ext>
            </a:extLst>
          </p:cNvPr>
          <p:cNvPicPr>
            <a:picLocks noChangeAspect="1"/>
          </p:cNvPicPr>
          <p:nvPr/>
        </p:nvPicPr>
        <p:blipFill>
          <a:blip r:embed="rId5"/>
          <a:stretch>
            <a:fillRect/>
          </a:stretch>
        </p:blipFill>
        <p:spPr>
          <a:xfrm rot="5400000">
            <a:off x="10303416" y="5218862"/>
            <a:ext cx="1325563" cy="994172"/>
          </a:xfrm>
          <a:prstGeom prst="rect">
            <a:avLst/>
          </a:prstGeom>
        </p:spPr>
      </p:pic>
      <p:pic>
        <p:nvPicPr>
          <p:cNvPr id="62" name="Picture 61" descr="A picture containing sofa, indoor&#10;&#10;Description automatically generated">
            <a:extLst>
              <a:ext uri="{FF2B5EF4-FFF2-40B4-BE49-F238E27FC236}">
                <a16:creationId xmlns:a16="http://schemas.microsoft.com/office/drawing/2014/main" id="{9D6E5DE9-9E21-564E-BEFC-56C6D6C98D80}"/>
              </a:ext>
            </a:extLst>
          </p:cNvPr>
          <p:cNvPicPr>
            <a:picLocks noChangeAspect="1"/>
          </p:cNvPicPr>
          <p:nvPr/>
        </p:nvPicPr>
        <p:blipFill>
          <a:blip r:embed="rId5"/>
          <a:stretch>
            <a:fillRect/>
          </a:stretch>
        </p:blipFill>
        <p:spPr>
          <a:xfrm rot="5400000">
            <a:off x="563020" y="5218704"/>
            <a:ext cx="1325563" cy="994172"/>
          </a:xfrm>
          <a:prstGeom prst="rect">
            <a:avLst/>
          </a:prstGeom>
        </p:spPr>
      </p:pic>
      <p:pic>
        <p:nvPicPr>
          <p:cNvPr id="63" name="Picture 62" descr="A picture containing sofa, indoor&#10;&#10;Description automatically generated">
            <a:extLst>
              <a:ext uri="{FF2B5EF4-FFF2-40B4-BE49-F238E27FC236}">
                <a16:creationId xmlns:a16="http://schemas.microsoft.com/office/drawing/2014/main" id="{260FC35F-8FF7-B444-9957-A84107C44B94}"/>
              </a:ext>
            </a:extLst>
          </p:cNvPr>
          <p:cNvPicPr>
            <a:picLocks noChangeAspect="1"/>
          </p:cNvPicPr>
          <p:nvPr/>
        </p:nvPicPr>
        <p:blipFill>
          <a:blip r:embed="rId5"/>
          <a:stretch>
            <a:fillRect/>
          </a:stretch>
        </p:blipFill>
        <p:spPr>
          <a:xfrm rot="5400000">
            <a:off x="2010173" y="5211348"/>
            <a:ext cx="1325563" cy="994172"/>
          </a:xfrm>
          <a:prstGeom prst="rect">
            <a:avLst/>
          </a:prstGeom>
        </p:spPr>
      </p:pic>
    </p:spTree>
    <p:extLst>
      <p:ext uri="{BB962C8B-B14F-4D97-AF65-F5344CB8AC3E}">
        <p14:creationId xmlns:p14="http://schemas.microsoft.com/office/powerpoint/2010/main" val="327656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dissolv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dissolv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dissolv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dissolv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dissolve">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dissolve">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dissolve">
                                      <p:cBhvr>
                                        <p:cTn id="42" dur="5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dissolve">
                                      <p:cBhvr>
                                        <p:cTn id="47" dur="500"/>
                                        <p:tgtEl>
                                          <p:spTgt spid="46"/>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dissolve">
                                      <p:cBhvr>
                                        <p:cTn id="50" dur="500"/>
                                        <p:tgtEl>
                                          <p:spTgt spid="48"/>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49"/>
                                        </p:tgtEl>
                                        <p:attrNameLst>
                                          <p:attrName>style.visibility</p:attrName>
                                        </p:attrNameLst>
                                      </p:cBhvr>
                                      <p:to>
                                        <p:strVal val="visible"/>
                                      </p:to>
                                    </p:set>
                                    <p:animEffect transition="in" filter="dissolve">
                                      <p:cBhvr>
                                        <p:cTn id="53" dur="500"/>
                                        <p:tgtEl>
                                          <p:spTgt spid="49"/>
                                        </p:tgtEl>
                                      </p:cBhvr>
                                    </p:animEffect>
                                  </p:childTnLst>
                                </p:cTn>
                              </p:par>
                              <p:par>
                                <p:cTn id="54" presetID="9" presetClass="entr" presetSubtype="0" fill="hold" nodeType="withEffect">
                                  <p:stCondLst>
                                    <p:cond delay="0"/>
                                  </p:stCondLst>
                                  <p:childTnLst>
                                    <p:set>
                                      <p:cBhvr>
                                        <p:cTn id="55" dur="1" fill="hold">
                                          <p:stCondLst>
                                            <p:cond delay="0"/>
                                          </p:stCondLst>
                                        </p:cTn>
                                        <p:tgtEl>
                                          <p:spTgt spid="51"/>
                                        </p:tgtEl>
                                        <p:attrNameLst>
                                          <p:attrName>style.visibility</p:attrName>
                                        </p:attrNameLst>
                                      </p:cBhvr>
                                      <p:to>
                                        <p:strVal val="visible"/>
                                      </p:to>
                                    </p:set>
                                    <p:animEffect transition="in" filter="dissolve">
                                      <p:cBhvr>
                                        <p:cTn id="56" dur="500"/>
                                        <p:tgtEl>
                                          <p:spTgt spid="51"/>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52"/>
                                        </p:tgtEl>
                                        <p:attrNameLst>
                                          <p:attrName>style.visibility</p:attrName>
                                        </p:attrNameLst>
                                      </p:cBhvr>
                                      <p:to>
                                        <p:strVal val="visible"/>
                                      </p:to>
                                    </p:set>
                                    <p:animEffect transition="in" filter="dissolve">
                                      <p:cBhvr>
                                        <p:cTn id="59" dur="500"/>
                                        <p:tgtEl>
                                          <p:spTgt spid="52"/>
                                        </p:tgtEl>
                                      </p:cBhvr>
                                    </p:animEffect>
                                  </p:childTnLst>
                                </p:cTn>
                              </p:par>
                              <p:par>
                                <p:cTn id="60" presetID="9" presetClass="entr" presetSubtype="0" fill="hold" nodeType="withEffect">
                                  <p:stCondLst>
                                    <p:cond delay="0"/>
                                  </p:stCondLst>
                                  <p:childTnLst>
                                    <p:set>
                                      <p:cBhvr>
                                        <p:cTn id="61" dur="1" fill="hold">
                                          <p:stCondLst>
                                            <p:cond delay="0"/>
                                          </p:stCondLst>
                                        </p:cTn>
                                        <p:tgtEl>
                                          <p:spTgt spid="53"/>
                                        </p:tgtEl>
                                        <p:attrNameLst>
                                          <p:attrName>style.visibility</p:attrName>
                                        </p:attrNameLst>
                                      </p:cBhvr>
                                      <p:to>
                                        <p:strVal val="visible"/>
                                      </p:to>
                                    </p:set>
                                    <p:animEffect transition="in" filter="dissolve">
                                      <p:cBhvr>
                                        <p:cTn id="62" dur="500"/>
                                        <p:tgtEl>
                                          <p:spTgt spid="53"/>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54"/>
                                        </p:tgtEl>
                                        <p:attrNameLst>
                                          <p:attrName>style.visibility</p:attrName>
                                        </p:attrNameLst>
                                      </p:cBhvr>
                                      <p:to>
                                        <p:strVal val="visible"/>
                                      </p:to>
                                    </p:set>
                                    <p:animEffect transition="in" filter="dissolve">
                                      <p:cBhvr>
                                        <p:cTn id="65" dur="500"/>
                                        <p:tgtEl>
                                          <p:spTgt spid="54"/>
                                        </p:tgtEl>
                                      </p:cBhvr>
                                    </p:animEffect>
                                  </p:childTnLst>
                                </p:cTn>
                              </p:par>
                              <p:par>
                                <p:cTn id="66" presetID="9" presetClass="entr" presetSubtype="0" fill="hold" nodeType="withEffect">
                                  <p:stCondLst>
                                    <p:cond delay="0"/>
                                  </p:stCondLst>
                                  <p:childTnLst>
                                    <p:set>
                                      <p:cBhvr>
                                        <p:cTn id="67" dur="1" fill="hold">
                                          <p:stCondLst>
                                            <p:cond delay="0"/>
                                          </p:stCondLst>
                                        </p:cTn>
                                        <p:tgtEl>
                                          <p:spTgt spid="55"/>
                                        </p:tgtEl>
                                        <p:attrNameLst>
                                          <p:attrName>style.visibility</p:attrName>
                                        </p:attrNameLst>
                                      </p:cBhvr>
                                      <p:to>
                                        <p:strVal val="visible"/>
                                      </p:to>
                                    </p:set>
                                    <p:animEffect transition="in" filter="dissolve">
                                      <p:cBhvr>
                                        <p:cTn id="68" dur="500"/>
                                        <p:tgtEl>
                                          <p:spTgt spid="55"/>
                                        </p:tgtEl>
                                      </p:cBhvr>
                                    </p:animEffect>
                                  </p:childTnLst>
                                </p:cTn>
                              </p:par>
                              <p:par>
                                <p:cTn id="69" presetID="9" presetClass="entr" presetSubtype="0" fill="hold" grpId="0" nodeType="withEffect">
                                  <p:stCondLst>
                                    <p:cond delay="0"/>
                                  </p:stCondLst>
                                  <p:childTnLst>
                                    <p:set>
                                      <p:cBhvr>
                                        <p:cTn id="70" dur="1" fill="hold">
                                          <p:stCondLst>
                                            <p:cond delay="0"/>
                                          </p:stCondLst>
                                        </p:cTn>
                                        <p:tgtEl>
                                          <p:spTgt spid="56"/>
                                        </p:tgtEl>
                                        <p:attrNameLst>
                                          <p:attrName>style.visibility</p:attrName>
                                        </p:attrNameLst>
                                      </p:cBhvr>
                                      <p:to>
                                        <p:strVal val="visible"/>
                                      </p:to>
                                    </p:set>
                                    <p:animEffect transition="in" filter="dissolve">
                                      <p:cBhvr>
                                        <p:cTn id="71" dur="500"/>
                                        <p:tgtEl>
                                          <p:spTgt spid="56"/>
                                        </p:tgtEl>
                                      </p:cBhvr>
                                    </p:animEffect>
                                  </p:childTnLst>
                                </p:cTn>
                              </p:par>
                              <p:par>
                                <p:cTn id="72" presetID="9" presetClass="entr" presetSubtype="0" fill="hold" nodeType="withEffect">
                                  <p:stCondLst>
                                    <p:cond delay="0"/>
                                  </p:stCondLst>
                                  <p:childTnLst>
                                    <p:set>
                                      <p:cBhvr>
                                        <p:cTn id="73" dur="1" fill="hold">
                                          <p:stCondLst>
                                            <p:cond delay="0"/>
                                          </p:stCondLst>
                                        </p:cTn>
                                        <p:tgtEl>
                                          <p:spTgt spid="57"/>
                                        </p:tgtEl>
                                        <p:attrNameLst>
                                          <p:attrName>style.visibility</p:attrName>
                                        </p:attrNameLst>
                                      </p:cBhvr>
                                      <p:to>
                                        <p:strVal val="visible"/>
                                      </p:to>
                                    </p:set>
                                    <p:animEffect transition="in" filter="dissolve">
                                      <p:cBhvr>
                                        <p:cTn id="74" dur="500"/>
                                        <p:tgtEl>
                                          <p:spTgt spid="57"/>
                                        </p:tgtEl>
                                      </p:cBhvr>
                                    </p:animEffect>
                                  </p:childTnLst>
                                </p:cTn>
                              </p:par>
                              <p:par>
                                <p:cTn id="75" presetID="9" presetClass="entr" presetSubtype="0" fill="hold" grpId="0" nodeType="withEffect">
                                  <p:stCondLst>
                                    <p:cond delay="0"/>
                                  </p:stCondLst>
                                  <p:childTnLst>
                                    <p:set>
                                      <p:cBhvr>
                                        <p:cTn id="76" dur="1" fill="hold">
                                          <p:stCondLst>
                                            <p:cond delay="0"/>
                                          </p:stCondLst>
                                        </p:cTn>
                                        <p:tgtEl>
                                          <p:spTgt spid="58"/>
                                        </p:tgtEl>
                                        <p:attrNameLst>
                                          <p:attrName>style.visibility</p:attrName>
                                        </p:attrNameLst>
                                      </p:cBhvr>
                                      <p:to>
                                        <p:strVal val="visible"/>
                                      </p:to>
                                    </p:set>
                                    <p:animEffect transition="in" filter="dissolve">
                                      <p:cBhvr>
                                        <p:cTn id="77" dur="500"/>
                                        <p:tgtEl>
                                          <p:spTgt spid="58"/>
                                        </p:tgtEl>
                                      </p:cBhvr>
                                    </p:animEffect>
                                  </p:childTnLst>
                                </p:cTn>
                              </p:par>
                              <p:par>
                                <p:cTn id="78" presetID="9" presetClass="entr" presetSubtype="0" fill="hold" nodeType="withEffect">
                                  <p:stCondLst>
                                    <p:cond delay="0"/>
                                  </p:stCondLst>
                                  <p:childTnLst>
                                    <p:set>
                                      <p:cBhvr>
                                        <p:cTn id="79" dur="1" fill="hold">
                                          <p:stCondLst>
                                            <p:cond delay="0"/>
                                          </p:stCondLst>
                                        </p:cTn>
                                        <p:tgtEl>
                                          <p:spTgt spid="59"/>
                                        </p:tgtEl>
                                        <p:attrNameLst>
                                          <p:attrName>style.visibility</p:attrName>
                                        </p:attrNameLst>
                                      </p:cBhvr>
                                      <p:to>
                                        <p:strVal val="visible"/>
                                      </p:to>
                                    </p:set>
                                    <p:animEffect transition="in" filter="dissolve">
                                      <p:cBhvr>
                                        <p:cTn id="80" dur="500"/>
                                        <p:tgtEl>
                                          <p:spTgt spid="59"/>
                                        </p:tgtEl>
                                      </p:cBhvr>
                                    </p:animEffect>
                                  </p:childTnLst>
                                </p:cTn>
                              </p:par>
                              <p:par>
                                <p:cTn id="81" presetID="9" presetClass="entr" presetSubtype="0" fill="hold" grpId="0" nodeType="withEffect">
                                  <p:stCondLst>
                                    <p:cond delay="0"/>
                                  </p:stCondLst>
                                  <p:childTnLst>
                                    <p:set>
                                      <p:cBhvr>
                                        <p:cTn id="82" dur="1" fill="hold">
                                          <p:stCondLst>
                                            <p:cond delay="0"/>
                                          </p:stCondLst>
                                        </p:cTn>
                                        <p:tgtEl>
                                          <p:spTgt spid="60"/>
                                        </p:tgtEl>
                                        <p:attrNameLst>
                                          <p:attrName>style.visibility</p:attrName>
                                        </p:attrNameLst>
                                      </p:cBhvr>
                                      <p:to>
                                        <p:strVal val="visible"/>
                                      </p:to>
                                    </p:set>
                                    <p:animEffect transition="in" filter="dissolve">
                                      <p:cBhvr>
                                        <p:cTn id="83" dur="500"/>
                                        <p:tgtEl>
                                          <p:spTgt spid="60"/>
                                        </p:tgtEl>
                                      </p:cBhvr>
                                    </p:animEffect>
                                  </p:childTnLst>
                                </p:cTn>
                              </p:par>
                              <p:par>
                                <p:cTn id="84" presetID="9" presetClass="entr" presetSubtype="0" fill="hold" nodeType="withEffect">
                                  <p:stCondLst>
                                    <p:cond delay="0"/>
                                  </p:stCondLst>
                                  <p:childTnLst>
                                    <p:set>
                                      <p:cBhvr>
                                        <p:cTn id="85" dur="1" fill="hold">
                                          <p:stCondLst>
                                            <p:cond delay="0"/>
                                          </p:stCondLst>
                                        </p:cTn>
                                        <p:tgtEl>
                                          <p:spTgt spid="61"/>
                                        </p:tgtEl>
                                        <p:attrNameLst>
                                          <p:attrName>style.visibility</p:attrName>
                                        </p:attrNameLst>
                                      </p:cBhvr>
                                      <p:to>
                                        <p:strVal val="visible"/>
                                      </p:to>
                                    </p:set>
                                    <p:animEffect transition="in" filter="dissolve">
                                      <p:cBhvr>
                                        <p:cTn id="86" dur="500"/>
                                        <p:tgtEl>
                                          <p:spTgt spid="61"/>
                                        </p:tgtEl>
                                      </p:cBhvr>
                                    </p:animEffect>
                                  </p:childTnLst>
                                </p:cTn>
                              </p:par>
                              <p:par>
                                <p:cTn id="87" presetID="9" presetClass="entr" presetSubtype="0" fill="hold" nodeType="withEffect">
                                  <p:stCondLst>
                                    <p:cond delay="0"/>
                                  </p:stCondLst>
                                  <p:childTnLst>
                                    <p:set>
                                      <p:cBhvr>
                                        <p:cTn id="88" dur="1" fill="hold">
                                          <p:stCondLst>
                                            <p:cond delay="0"/>
                                          </p:stCondLst>
                                        </p:cTn>
                                        <p:tgtEl>
                                          <p:spTgt spid="62"/>
                                        </p:tgtEl>
                                        <p:attrNameLst>
                                          <p:attrName>style.visibility</p:attrName>
                                        </p:attrNameLst>
                                      </p:cBhvr>
                                      <p:to>
                                        <p:strVal val="visible"/>
                                      </p:to>
                                    </p:set>
                                    <p:animEffect transition="in" filter="dissolve">
                                      <p:cBhvr>
                                        <p:cTn id="89" dur="500"/>
                                        <p:tgtEl>
                                          <p:spTgt spid="62"/>
                                        </p:tgtEl>
                                      </p:cBhvr>
                                    </p:animEffect>
                                  </p:childTnLst>
                                </p:cTn>
                              </p:par>
                              <p:par>
                                <p:cTn id="90" presetID="9" presetClass="entr" presetSubtype="0" fill="hold" nodeType="withEffect">
                                  <p:stCondLst>
                                    <p:cond delay="0"/>
                                  </p:stCondLst>
                                  <p:childTnLst>
                                    <p:set>
                                      <p:cBhvr>
                                        <p:cTn id="91" dur="1" fill="hold">
                                          <p:stCondLst>
                                            <p:cond delay="0"/>
                                          </p:stCondLst>
                                        </p:cTn>
                                        <p:tgtEl>
                                          <p:spTgt spid="63"/>
                                        </p:tgtEl>
                                        <p:attrNameLst>
                                          <p:attrName>style.visibility</p:attrName>
                                        </p:attrNameLst>
                                      </p:cBhvr>
                                      <p:to>
                                        <p:strVal val="visible"/>
                                      </p:to>
                                    </p:set>
                                    <p:animEffect transition="in" filter="dissolve">
                                      <p:cBhvr>
                                        <p:cTn id="92"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8" grpId="0"/>
      <p:bldP spid="49" grpId="0"/>
      <p:bldP spid="52" grpId="0"/>
      <p:bldP spid="54" grpId="0"/>
      <p:bldP spid="56" grpId="0"/>
      <p:bldP spid="58" grpId="0"/>
      <p:bldP spid="6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8785302-3E0A-AF44-B3FF-E6C628D1C42B}"/>
              </a:ext>
            </a:extLst>
          </p:cNvPr>
          <p:cNvSpPr txBox="1"/>
          <p:nvPr/>
        </p:nvSpPr>
        <p:spPr>
          <a:xfrm>
            <a:off x="7239572" y="373670"/>
            <a:ext cx="4679157" cy="1754326"/>
          </a:xfrm>
          <a:prstGeom prst="rect">
            <a:avLst/>
          </a:prstGeom>
          <a:noFill/>
        </p:spPr>
        <p:txBody>
          <a:bodyPr wrap="square" rtlCol="0">
            <a:spAutoFit/>
          </a:bodyPr>
          <a:lstStyle/>
          <a:p>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“harmonious human multitude”</a:t>
            </a:r>
          </a:p>
          <a:p>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a:t>
            </a:r>
            <a:r>
              <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rPr>
              <a:t>Carl Van Doren</a:t>
            </a:r>
          </a:p>
        </p:txBody>
      </p:sp>
      <p:sp>
        <p:nvSpPr>
          <p:cNvPr id="2" name="TextBox 1">
            <a:extLst>
              <a:ext uri="{FF2B5EF4-FFF2-40B4-BE49-F238E27FC236}">
                <a16:creationId xmlns:a16="http://schemas.microsoft.com/office/drawing/2014/main" id="{19F7A072-29C1-B64B-B57B-C742EACA4D10}"/>
              </a:ext>
            </a:extLst>
          </p:cNvPr>
          <p:cNvSpPr txBox="1"/>
          <p:nvPr/>
        </p:nvSpPr>
        <p:spPr>
          <a:xfrm>
            <a:off x="0" y="0"/>
            <a:ext cx="6311463" cy="6940361"/>
          </a:xfrm>
          <a:prstGeom prst="rect">
            <a:avLst/>
          </a:prstGeom>
          <a:solidFill>
            <a:schemeClr val="bg1"/>
          </a:solidFill>
        </p:spPr>
        <p:txBody>
          <a:bodyPr wrap="square" rtlCol="0">
            <a:spAutoFit/>
          </a:bodyPr>
          <a:lstStyle/>
          <a:p>
            <a:pPr algn="ctr"/>
            <a:endParaRPr lang="en-US" sz="2400" dirty="0">
              <a:latin typeface="Big Caslon Medium" panose="02000603090000020003" pitchFamily="2" charset="-79"/>
              <a:cs typeface="Big Caslon Medium" panose="02000603090000020003" pitchFamily="2" charset="-79"/>
            </a:endParaRPr>
          </a:p>
          <a:p>
            <a:pPr algn="ctr"/>
            <a:r>
              <a:rPr lang="en-US" sz="2400" dirty="0">
                <a:latin typeface="Big Caslon Medium" panose="02000603090000020003" pitchFamily="2" charset="-79"/>
                <a:cs typeface="Big Caslon Medium" panose="02000603090000020003" pitchFamily="2" charset="-79"/>
              </a:rPr>
              <a:t>B. Franklin, Printer</a:t>
            </a:r>
          </a:p>
          <a:p>
            <a:pPr algn="ctr"/>
            <a:r>
              <a:rPr lang="en-US" sz="1100" dirty="0">
                <a:latin typeface="Big Caslon Medium" panose="02000603090000020003" pitchFamily="2" charset="-79"/>
                <a:cs typeface="Big Caslon Medium" panose="02000603090000020003" pitchFamily="2" charset="-79"/>
              </a:rPr>
              <a:t>318 Market St., Philadelphia</a:t>
            </a:r>
          </a:p>
          <a:p>
            <a:endParaRPr lang="en-US" sz="1100" dirty="0">
              <a:latin typeface="Big Caslon Medium" panose="02000603090000020003" pitchFamily="2" charset="-79"/>
              <a:cs typeface="Big Caslon Medium" panose="02000603090000020003" pitchFamily="2" charset="-79"/>
            </a:endParaRPr>
          </a:p>
          <a:p>
            <a:pPr lvl="1"/>
            <a:r>
              <a:rPr lang="en-US" sz="1400" b="1" dirty="0">
                <a:latin typeface="Big Caslon Medium" panose="02000603090000020003" pitchFamily="2" charset="-79"/>
                <a:cs typeface="Big Caslon Medium" panose="02000603090000020003" pitchFamily="2" charset="-79"/>
              </a:rPr>
              <a:t>Education</a:t>
            </a:r>
          </a:p>
          <a:p>
            <a:pPr marL="628650" lvl="1" indent="-171450">
              <a:buFont typeface="Wingdings" pitchFamily="2" charset="2"/>
              <a:buChar char="Ø"/>
            </a:pPr>
            <a:r>
              <a:rPr lang="en-US" sz="1100" dirty="0">
                <a:latin typeface="Big Caslon Medium" panose="02000603090000020003" pitchFamily="2" charset="-79"/>
                <a:cs typeface="Big Caslon Medium" panose="02000603090000020003" pitchFamily="2" charset="-79"/>
              </a:rPr>
              <a:t>Grammar School, 1714-1715</a:t>
            </a:r>
          </a:p>
          <a:p>
            <a:pPr marL="628650" lvl="1" indent="-171450">
              <a:buFont typeface="Wingdings" pitchFamily="2" charset="2"/>
              <a:buChar char="Ø"/>
            </a:pPr>
            <a:r>
              <a:rPr lang="en-US" sz="1100" dirty="0">
                <a:latin typeface="Big Caslon Medium" panose="02000603090000020003" pitchFamily="2" charset="-79"/>
                <a:cs typeface="Big Caslon Medium" panose="02000603090000020003" pitchFamily="2" charset="-79"/>
              </a:rPr>
              <a:t>Brownell’s School, 1715-1716</a:t>
            </a:r>
          </a:p>
          <a:p>
            <a:pPr marL="628650" lvl="1" indent="-171450">
              <a:buFont typeface="Wingdings" pitchFamily="2" charset="2"/>
              <a:buChar char="Ø"/>
            </a:pPr>
            <a:r>
              <a:rPr lang="en-US" sz="1100" dirty="0">
                <a:latin typeface="Big Caslon Medium" panose="02000603090000020003" pitchFamily="2" charset="-79"/>
                <a:cs typeface="Big Caslon Medium" panose="02000603090000020003" pitchFamily="2" charset="-79"/>
              </a:rPr>
              <a:t>Honorary Doctorate of Laws, University of St. Andrews, 1759</a:t>
            </a:r>
          </a:p>
          <a:p>
            <a:pPr lvl="1"/>
            <a:endParaRPr lang="en-US" sz="1100" dirty="0">
              <a:latin typeface="Big Caslon Medium" panose="02000603090000020003" pitchFamily="2" charset="-79"/>
              <a:cs typeface="Big Caslon Medium" panose="02000603090000020003" pitchFamily="2" charset="-79"/>
            </a:endParaRPr>
          </a:p>
          <a:p>
            <a:pPr lvl="1"/>
            <a:r>
              <a:rPr lang="en-US" sz="1400" b="1" dirty="0">
                <a:latin typeface="Big Caslon Medium" panose="02000603090000020003" pitchFamily="2" charset="-79"/>
                <a:cs typeface="Big Caslon Medium" panose="02000603090000020003" pitchFamily="2" charset="-79"/>
              </a:rPr>
              <a:t>Career</a:t>
            </a:r>
          </a:p>
          <a:p>
            <a:pPr lvl="2"/>
            <a:r>
              <a:rPr lang="en-US" sz="1100" b="1" dirty="0">
                <a:latin typeface="BIG CASLON MEDIUM" panose="02000603090000020003" pitchFamily="2" charset="-79"/>
                <a:cs typeface="BIG CASLON MEDIUM" panose="02000603090000020003" pitchFamily="2" charset="-79"/>
              </a:rPr>
              <a:t>Printer</a:t>
            </a:r>
          </a:p>
          <a:p>
            <a:pPr marL="1085850" lvl="2" indent="-171450">
              <a:buFont typeface="Wingdings" pitchFamily="2" charset="2"/>
              <a:buChar char="Ø"/>
            </a:pPr>
            <a:r>
              <a:rPr lang="en-US" sz="1100" i="1" dirty="0">
                <a:latin typeface="Big Caslon Medium" panose="02000603090000020003" pitchFamily="2" charset="-79"/>
                <a:cs typeface="Big Caslon Medium" panose="02000603090000020003" pitchFamily="2" charset="-79"/>
              </a:rPr>
              <a:t>Poor Richard’s Almanack</a:t>
            </a:r>
          </a:p>
          <a:p>
            <a:pPr marL="1085850" lvl="2" indent="-171450">
              <a:buFont typeface="Wingdings" pitchFamily="2" charset="2"/>
              <a:buChar char="Ø"/>
            </a:pPr>
            <a:r>
              <a:rPr lang="en-US" sz="1100" i="1" dirty="0">
                <a:latin typeface="Big Caslon Medium" panose="02000603090000020003" pitchFamily="2" charset="-79"/>
                <a:cs typeface="Big Caslon Medium" panose="02000603090000020003" pitchFamily="2" charset="-79"/>
              </a:rPr>
              <a:t>Pennsylvania Gazette</a:t>
            </a:r>
          </a:p>
          <a:p>
            <a:pPr lvl="2"/>
            <a:endParaRPr lang="en-US" sz="1100" b="1" dirty="0">
              <a:latin typeface="Big Caslon Medium" panose="02000603090000020003" pitchFamily="2" charset="-79"/>
              <a:cs typeface="Big Caslon Medium" panose="02000603090000020003" pitchFamily="2" charset="-79"/>
            </a:endParaRPr>
          </a:p>
          <a:p>
            <a:pPr lvl="2"/>
            <a:r>
              <a:rPr lang="en-US" sz="1100" b="1" dirty="0">
                <a:latin typeface="Big Caslon Medium" panose="02000603090000020003" pitchFamily="2" charset="-79"/>
                <a:cs typeface="Big Caslon Medium" panose="02000603090000020003" pitchFamily="2" charset="-79"/>
              </a:rPr>
              <a:t>Author</a:t>
            </a:r>
          </a:p>
          <a:p>
            <a:pPr marL="1085850" lvl="2" indent="-171450">
              <a:buFont typeface="Wingdings" pitchFamily="2" charset="2"/>
              <a:buChar char="Ø"/>
            </a:pPr>
            <a:r>
              <a:rPr lang="en-US" sz="1100" i="1" dirty="0">
                <a:latin typeface="Big Caslon Medium" panose="02000603090000020003" pitchFamily="2" charset="-79"/>
                <a:cs typeface="Big Caslon Medium" panose="02000603090000020003" pitchFamily="2" charset="-79"/>
              </a:rPr>
              <a:t>The Autobiography</a:t>
            </a:r>
          </a:p>
          <a:p>
            <a:pPr marL="1085850" lvl="2" indent="-171450">
              <a:buFont typeface="Wingdings" pitchFamily="2" charset="2"/>
              <a:buChar char="Ø"/>
            </a:pPr>
            <a:r>
              <a:rPr lang="en-US" sz="1100" dirty="0">
                <a:latin typeface="Big Caslon Medium" panose="02000603090000020003" pitchFamily="2" charset="-79"/>
                <a:cs typeface="Big Caslon Medium" panose="02000603090000020003" pitchFamily="2" charset="-79"/>
              </a:rPr>
              <a:t>Essays: “The Speech of Miss Polly Baker,” “A Witch Trial at Mount Holly,” etc.</a:t>
            </a:r>
          </a:p>
          <a:p>
            <a:pPr lvl="2"/>
            <a:endParaRPr lang="en-US" sz="1100" dirty="0">
              <a:latin typeface="Big Caslon Medium" panose="02000603090000020003" pitchFamily="2" charset="-79"/>
              <a:cs typeface="Big Caslon Medium" panose="02000603090000020003" pitchFamily="2" charset="-79"/>
            </a:endParaRPr>
          </a:p>
          <a:p>
            <a:pPr lvl="2"/>
            <a:r>
              <a:rPr lang="en-US" sz="1100" b="1" dirty="0">
                <a:latin typeface="Big Caslon Medium" panose="02000603090000020003" pitchFamily="2" charset="-79"/>
                <a:cs typeface="Big Caslon Medium" panose="02000603090000020003" pitchFamily="2" charset="-79"/>
              </a:rPr>
              <a:t>Scientist and Inventor</a:t>
            </a:r>
          </a:p>
          <a:p>
            <a:pPr marL="1085850" lvl="2" indent="-171450">
              <a:buFont typeface="Wingdings" pitchFamily="2" charset="2"/>
              <a:buChar char="Ø"/>
            </a:pPr>
            <a:r>
              <a:rPr lang="en-US" sz="1100" dirty="0">
                <a:latin typeface="Big Caslon Medium" panose="02000603090000020003" pitchFamily="2" charset="-79"/>
                <a:cs typeface="Big Caslon Medium" panose="02000603090000020003" pitchFamily="2" charset="-79"/>
              </a:rPr>
              <a:t>Electricity: kite experiment, insulators/conductors,  terms (</a:t>
            </a:r>
            <a:r>
              <a:rPr lang="en-US" sz="1100" i="1" dirty="0">
                <a:latin typeface="Big Caslon Medium" panose="02000603090000020003" pitchFamily="2" charset="-79"/>
                <a:cs typeface="Big Caslon Medium" panose="02000603090000020003" pitchFamily="2" charset="-79"/>
              </a:rPr>
              <a:t>battery</a:t>
            </a:r>
            <a:r>
              <a:rPr lang="en-US" sz="1100" dirty="0">
                <a:latin typeface="Big Caslon Medium" panose="02000603090000020003" pitchFamily="2" charset="-79"/>
                <a:cs typeface="Big Caslon Medium" panose="02000603090000020003" pitchFamily="2" charset="-79"/>
              </a:rPr>
              <a:t>, </a:t>
            </a:r>
            <a:r>
              <a:rPr lang="en-US" sz="1100" i="1" dirty="0">
                <a:latin typeface="Big Caslon Medium" panose="02000603090000020003" pitchFamily="2" charset="-79"/>
                <a:cs typeface="Big Caslon Medium" panose="02000603090000020003" pitchFamily="2" charset="-79"/>
              </a:rPr>
              <a:t>plus</a:t>
            </a:r>
            <a:r>
              <a:rPr lang="en-US" sz="1100" dirty="0">
                <a:latin typeface="Big Caslon Medium" panose="02000603090000020003" pitchFamily="2" charset="-79"/>
                <a:cs typeface="Big Caslon Medium" panose="02000603090000020003" pitchFamily="2" charset="-79"/>
              </a:rPr>
              <a:t>, </a:t>
            </a:r>
            <a:r>
              <a:rPr lang="en-US" sz="1100" i="1" dirty="0">
                <a:latin typeface="Big Caslon Medium" panose="02000603090000020003" pitchFamily="2" charset="-79"/>
                <a:cs typeface="Big Caslon Medium" panose="02000603090000020003" pitchFamily="2" charset="-79"/>
              </a:rPr>
              <a:t>minus</a:t>
            </a:r>
            <a:r>
              <a:rPr lang="en-US" sz="1100" dirty="0">
                <a:latin typeface="Big Caslon Medium" panose="02000603090000020003" pitchFamily="2" charset="-79"/>
                <a:cs typeface="Big Caslon Medium" panose="02000603090000020003" pitchFamily="2" charset="-79"/>
              </a:rPr>
              <a:t>, etc.)</a:t>
            </a:r>
          </a:p>
          <a:p>
            <a:pPr marL="1085850" lvl="2" indent="-171450">
              <a:buFont typeface="Wingdings" pitchFamily="2" charset="2"/>
              <a:buChar char="Ø"/>
            </a:pPr>
            <a:r>
              <a:rPr lang="en-US" sz="1100" dirty="0">
                <a:latin typeface="Big Caslon Medium" panose="02000603090000020003" pitchFamily="2" charset="-79"/>
                <a:cs typeface="Big Caslon Medium" panose="02000603090000020003" pitchFamily="2" charset="-79"/>
              </a:rPr>
              <a:t>Inventions: bifocals, lightning rod, Franklin stove, armonica, etc.</a:t>
            </a:r>
          </a:p>
          <a:p>
            <a:pPr marL="1085850" lvl="2" indent="-171450">
              <a:buFont typeface="Wingdings" pitchFamily="2" charset="2"/>
              <a:buChar char="Ø"/>
            </a:pPr>
            <a:endParaRPr lang="en-US" sz="1100" dirty="0">
              <a:latin typeface="Big Caslon Medium" panose="02000603090000020003" pitchFamily="2" charset="-79"/>
              <a:cs typeface="Big Caslon Medium" panose="02000603090000020003" pitchFamily="2" charset="-79"/>
            </a:endParaRPr>
          </a:p>
          <a:p>
            <a:pPr lvl="2"/>
            <a:r>
              <a:rPr lang="en-US" sz="1100" b="1" dirty="0">
                <a:latin typeface="BIG CASLON MEDIUM" panose="02000603090000020003" pitchFamily="2" charset="-79"/>
                <a:cs typeface="BIG CASLON MEDIUM" panose="02000603090000020003" pitchFamily="2" charset="-79"/>
              </a:rPr>
              <a:t>Politician and Diplomat</a:t>
            </a:r>
          </a:p>
          <a:p>
            <a:pPr marL="1200150" lvl="2" indent="-285750">
              <a:buFont typeface="Wingdings" pitchFamily="2" charset="2"/>
              <a:buChar char="Ø"/>
            </a:pPr>
            <a:r>
              <a:rPr lang="en-US" sz="1100" dirty="0">
                <a:latin typeface="Big Caslon Medium" panose="02000603090000020003" pitchFamily="2" charset="-79"/>
                <a:cs typeface="Big Caslon Medium" panose="02000603090000020003" pitchFamily="2" charset="-79"/>
              </a:rPr>
              <a:t>secured French support for the American Revolution</a:t>
            </a:r>
          </a:p>
          <a:p>
            <a:pPr marL="1200150" lvl="2" indent="-285750">
              <a:buFont typeface="Wingdings" pitchFamily="2" charset="2"/>
              <a:buChar char="Ø"/>
            </a:pPr>
            <a:r>
              <a:rPr lang="en-US" sz="1100" dirty="0">
                <a:latin typeface="Big Caslon Medium" panose="02000603090000020003" pitchFamily="2" charset="-79"/>
                <a:cs typeface="Big Caslon Medium" panose="02000603090000020003" pitchFamily="2" charset="-79"/>
              </a:rPr>
              <a:t>contributed to the Declaration of Independence, Constitutional Convention, etc.</a:t>
            </a:r>
          </a:p>
          <a:p>
            <a:pPr marL="1200150" lvl="2" indent="-285750">
              <a:buFont typeface="Wingdings" pitchFamily="2" charset="2"/>
              <a:buChar char="Ø"/>
            </a:pPr>
            <a:endParaRPr lang="en-US" sz="1100" dirty="0">
              <a:latin typeface="Big Caslon Medium" panose="02000603090000020003" pitchFamily="2" charset="-79"/>
              <a:cs typeface="Big Caslon Medium" panose="02000603090000020003" pitchFamily="2" charset="-79"/>
            </a:endParaRPr>
          </a:p>
          <a:p>
            <a:pPr lvl="2"/>
            <a:r>
              <a:rPr lang="en-US" sz="1100" b="1" dirty="0">
                <a:latin typeface="BIG CASLON MEDIUM" panose="02000603090000020003" pitchFamily="2" charset="-79"/>
                <a:cs typeface="BIG CASLON MEDIUM" panose="02000603090000020003" pitchFamily="2" charset="-79"/>
              </a:rPr>
              <a:t>Philanthropist</a:t>
            </a:r>
          </a:p>
          <a:p>
            <a:pPr marL="1085850" lvl="2" indent="-171450">
              <a:buFont typeface="Wingdings" pitchFamily="2" charset="2"/>
              <a:buChar char="Ø"/>
            </a:pPr>
            <a:r>
              <a:rPr lang="en-US" sz="1100" dirty="0">
                <a:latin typeface="Big Caslon Medium" panose="02000603090000020003" pitchFamily="2" charset="-79"/>
                <a:cs typeface="Big Caslon Medium" panose="02000603090000020003" pitchFamily="2" charset="-79"/>
              </a:rPr>
              <a:t>First subscription library, volunteer fire company, matching grant</a:t>
            </a:r>
          </a:p>
          <a:p>
            <a:pPr marL="1085850" lvl="2" indent="-171450">
              <a:buFont typeface="Wingdings" pitchFamily="2" charset="2"/>
              <a:buChar char="Ø"/>
            </a:pPr>
            <a:r>
              <a:rPr lang="en-US" sz="1100" dirty="0">
                <a:latin typeface="Big Caslon Medium" panose="02000603090000020003" pitchFamily="2" charset="-79"/>
                <a:cs typeface="Big Caslon Medium" panose="02000603090000020003" pitchFamily="2" charset="-79"/>
              </a:rPr>
              <a:t>Pennsylvania Academy (University of Pennsylvania), Pennsylvania Hospital </a:t>
            </a:r>
          </a:p>
          <a:p>
            <a:pPr lvl="2"/>
            <a:endParaRPr lang="en-US" dirty="0">
              <a:latin typeface="Big Caslon Medium" panose="02000603090000020003" pitchFamily="2" charset="-79"/>
              <a:cs typeface="Big Caslon Medium" panose="02000603090000020003" pitchFamily="2" charset="-79"/>
            </a:endParaRPr>
          </a:p>
          <a:p>
            <a:pPr lvl="1"/>
            <a:r>
              <a:rPr lang="en-US" sz="1400" b="1" dirty="0">
                <a:latin typeface="BIG CASLON MEDIUM" panose="02000603090000020003" pitchFamily="2" charset="-79"/>
                <a:cs typeface="BIG CASLON MEDIUM" panose="02000603090000020003" pitchFamily="2" charset="-79"/>
              </a:rPr>
              <a:t>References</a:t>
            </a:r>
          </a:p>
          <a:p>
            <a:pPr marL="628650" lvl="1" indent="-171450">
              <a:buFont typeface="Wingdings" pitchFamily="2" charset="2"/>
              <a:buChar char="Ø"/>
            </a:pPr>
            <a:r>
              <a:rPr lang="en-US" sz="1100" dirty="0">
                <a:latin typeface="Big Caslon Medium" panose="02000603090000020003" pitchFamily="2" charset="-79"/>
                <a:cs typeface="Big Caslon Medium" panose="02000603090000020003" pitchFamily="2" charset="-79"/>
              </a:rPr>
              <a:t>Anne-Robert-Jacques Turgot</a:t>
            </a:r>
          </a:p>
          <a:p>
            <a:pPr marL="628650" lvl="1" indent="-171450">
              <a:buFont typeface="Wingdings" pitchFamily="2" charset="2"/>
              <a:buChar char="Ø"/>
            </a:pPr>
            <a:r>
              <a:rPr lang="en-US" sz="1100" dirty="0">
                <a:latin typeface="Big Caslon Medium" panose="02000603090000020003" pitchFamily="2" charset="-79"/>
                <a:cs typeface="Big Caslon Medium" panose="02000603090000020003" pitchFamily="2" charset="-79"/>
              </a:rPr>
              <a:t>Thomas Jefferson</a:t>
            </a:r>
          </a:p>
          <a:p>
            <a:pPr marL="628650" lvl="1" indent="-171450">
              <a:buFont typeface="Wingdings" pitchFamily="2" charset="2"/>
              <a:buChar char="Ø"/>
            </a:pPr>
            <a:r>
              <a:rPr lang="en-US" sz="1100" dirty="0">
                <a:latin typeface="Big Caslon Medium" panose="02000603090000020003" pitchFamily="2" charset="-79"/>
                <a:cs typeface="Big Caslon Medium" panose="02000603090000020003" pitchFamily="2" charset="-79"/>
              </a:rPr>
              <a:t>David Hume</a:t>
            </a:r>
            <a:endParaRPr lang="en-US" dirty="0"/>
          </a:p>
          <a:p>
            <a:endParaRPr lang="en-US" dirty="0"/>
          </a:p>
        </p:txBody>
      </p:sp>
      <p:sp>
        <p:nvSpPr>
          <p:cNvPr id="9" name="TextBox 8">
            <a:extLst>
              <a:ext uri="{FF2B5EF4-FFF2-40B4-BE49-F238E27FC236}">
                <a16:creationId xmlns:a16="http://schemas.microsoft.com/office/drawing/2014/main" id="{F4C47DF1-2E8E-154B-9448-A1713312CB48}"/>
              </a:ext>
            </a:extLst>
          </p:cNvPr>
          <p:cNvSpPr txBox="1"/>
          <p:nvPr/>
        </p:nvSpPr>
        <p:spPr>
          <a:xfrm>
            <a:off x="7239571" y="2275591"/>
            <a:ext cx="4679157" cy="2308324"/>
          </a:xfrm>
          <a:prstGeom prst="rect">
            <a:avLst/>
          </a:prstGeom>
          <a:noFill/>
        </p:spPr>
        <p:txBody>
          <a:bodyPr wrap="square" rtlCol="0">
            <a:spAutoFit/>
          </a:bodyPr>
          <a:lstStyle/>
          <a:p>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“snatched lightning from the sky and the scepter from tyrants”</a:t>
            </a:r>
          </a:p>
          <a:p>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a:t>
            </a:r>
            <a:r>
              <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rPr>
              <a:t>Anne-Robert-Jacques Turgot</a:t>
            </a:r>
          </a:p>
        </p:txBody>
      </p:sp>
      <p:sp>
        <p:nvSpPr>
          <p:cNvPr id="10" name="TextBox 9">
            <a:extLst>
              <a:ext uri="{FF2B5EF4-FFF2-40B4-BE49-F238E27FC236}">
                <a16:creationId xmlns:a16="http://schemas.microsoft.com/office/drawing/2014/main" id="{B46F9E07-D504-6148-99D3-3B338CFFE5E6}"/>
              </a:ext>
            </a:extLst>
          </p:cNvPr>
          <p:cNvSpPr txBox="1"/>
          <p:nvPr/>
        </p:nvSpPr>
        <p:spPr>
          <a:xfrm>
            <a:off x="7239570" y="4730005"/>
            <a:ext cx="4679157" cy="1754326"/>
          </a:xfrm>
          <a:prstGeom prst="rect">
            <a:avLst/>
          </a:prstGeom>
          <a:noFill/>
        </p:spPr>
        <p:txBody>
          <a:bodyPr wrap="square" rtlCol="0">
            <a:spAutoFit/>
          </a:bodyPr>
          <a:lstStyle/>
          <a:p>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“the greatest man and ornament of the age”</a:t>
            </a:r>
          </a:p>
          <a:p>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a:t>
            </a:r>
            <a:r>
              <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rPr>
              <a:t>Thomas Jefferson</a:t>
            </a:r>
          </a:p>
        </p:txBody>
      </p:sp>
    </p:spTree>
    <p:extLst>
      <p:ext uri="{BB962C8B-B14F-4D97-AF65-F5344CB8AC3E}">
        <p14:creationId xmlns:p14="http://schemas.microsoft.com/office/powerpoint/2010/main" val="9593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5CF65-9E89-F24F-AC09-73806755A6B0}"/>
              </a:ext>
            </a:extLst>
          </p:cNvPr>
          <p:cNvSpPr>
            <a:spLocks noGrp="1"/>
          </p:cNvSpPr>
          <p:nvPr>
            <p:ph type="ctrTitle"/>
          </p:nvPr>
        </p:nvSpPr>
        <p:spPr>
          <a:xfrm>
            <a:off x="352425" y="679450"/>
            <a:ext cx="6205538" cy="2387600"/>
          </a:xfrm>
        </p:spPr>
        <p:txBody>
          <a:bodyPr/>
          <a:lstStyle/>
          <a:p>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Benjamin Franklin</a:t>
            </a:r>
            <a:endParaRPr lang="en-US" dirty="0">
              <a:solidFill>
                <a:schemeClr val="accent4">
                  <a:lumMod val="20000"/>
                  <a:lumOff val="80000"/>
                </a:schemeClr>
              </a:solidFill>
              <a:latin typeface="David" panose="020E0502060401010101" pitchFamily="34" charset="-79"/>
              <a:cs typeface="David" panose="020E0502060401010101" pitchFamily="34" charset="-79"/>
            </a:endParaRPr>
          </a:p>
        </p:txBody>
      </p:sp>
      <p:sp>
        <p:nvSpPr>
          <p:cNvPr id="3" name="Subtitle 2">
            <a:extLst>
              <a:ext uri="{FF2B5EF4-FFF2-40B4-BE49-F238E27FC236}">
                <a16:creationId xmlns:a16="http://schemas.microsoft.com/office/drawing/2014/main" id="{9D7C2413-63CF-F046-9CD1-4D7F5589634B}"/>
              </a:ext>
            </a:extLst>
          </p:cNvPr>
          <p:cNvSpPr>
            <a:spLocks noGrp="1"/>
          </p:cNvSpPr>
          <p:nvPr>
            <p:ph type="subTitle" idx="1"/>
          </p:nvPr>
        </p:nvSpPr>
        <p:spPr>
          <a:xfrm>
            <a:off x="-1116806" y="3067050"/>
            <a:ext cx="9144000" cy="1655762"/>
          </a:xfrm>
        </p:spPr>
        <p:txBody>
          <a:bodyPr/>
          <a:lstStyle/>
          <a:p>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Scientist, Diplomat, Author—and Role Model?</a:t>
            </a:r>
          </a:p>
        </p:txBody>
      </p:sp>
      <p:pic>
        <p:nvPicPr>
          <p:cNvPr id="5" name="Picture 4" descr="A picture containing person, person, indoor&#10;&#10;Description automatically generated">
            <a:extLst>
              <a:ext uri="{FF2B5EF4-FFF2-40B4-BE49-F238E27FC236}">
                <a16:creationId xmlns:a16="http://schemas.microsoft.com/office/drawing/2014/main" id="{899A35F4-24D3-1340-BF6E-D5832F895BC7}"/>
              </a:ext>
            </a:extLst>
          </p:cNvPr>
          <p:cNvPicPr>
            <a:picLocks noChangeAspect="1"/>
          </p:cNvPicPr>
          <p:nvPr/>
        </p:nvPicPr>
        <p:blipFill>
          <a:blip r:embed="rId3"/>
          <a:stretch>
            <a:fillRect/>
          </a:stretch>
        </p:blipFill>
        <p:spPr>
          <a:xfrm rot="5400000">
            <a:off x="6203552" y="843360"/>
            <a:ext cx="6873876" cy="5155408"/>
          </a:xfrm>
          <a:prstGeom prst="rect">
            <a:avLst/>
          </a:prstGeom>
        </p:spPr>
      </p:pic>
      <p:sp>
        <p:nvSpPr>
          <p:cNvPr id="6" name="TextBox 5">
            <a:extLst>
              <a:ext uri="{FF2B5EF4-FFF2-40B4-BE49-F238E27FC236}">
                <a16:creationId xmlns:a16="http://schemas.microsoft.com/office/drawing/2014/main" id="{3E5E6E90-6582-F04A-8294-2DA5144B6BC5}"/>
              </a:ext>
            </a:extLst>
          </p:cNvPr>
          <p:cNvSpPr txBox="1"/>
          <p:nvPr/>
        </p:nvSpPr>
        <p:spPr>
          <a:xfrm>
            <a:off x="1033462" y="5643562"/>
            <a:ext cx="4843463" cy="646331"/>
          </a:xfrm>
          <a:prstGeom prst="rect">
            <a:avLst/>
          </a:prstGeom>
          <a:noFill/>
        </p:spPr>
        <p:txBody>
          <a:bodyPr wrap="square" rtlCol="0">
            <a:spAutoFit/>
          </a:bodyPr>
          <a:lstStyle/>
          <a:p>
            <a:pPr algn="ctr"/>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Mark Canada, Ph.D.</a:t>
            </a:r>
          </a:p>
          <a:p>
            <a:pPr algn="ctr"/>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January 22, 2022</a:t>
            </a:r>
          </a:p>
        </p:txBody>
      </p:sp>
    </p:spTree>
    <p:extLst>
      <p:ext uri="{BB962C8B-B14F-4D97-AF65-F5344CB8AC3E}">
        <p14:creationId xmlns:p14="http://schemas.microsoft.com/office/powerpoint/2010/main" val="2907740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culpture, building, stone&#10;&#10;Description automatically generated">
            <a:extLst>
              <a:ext uri="{FF2B5EF4-FFF2-40B4-BE49-F238E27FC236}">
                <a16:creationId xmlns:a16="http://schemas.microsoft.com/office/drawing/2014/main" id="{2B086FBA-6AED-EA43-BE89-04B2EE1B2EA3}"/>
              </a:ext>
            </a:extLst>
          </p:cNvPr>
          <p:cNvPicPr>
            <a:picLocks noChangeAspect="1"/>
          </p:cNvPicPr>
          <p:nvPr/>
        </p:nvPicPr>
        <p:blipFill>
          <a:blip r:embed="rId3"/>
          <a:stretch>
            <a:fillRect/>
          </a:stretch>
        </p:blipFill>
        <p:spPr>
          <a:xfrm>
            <a:off x="3525575" y="637706"/>
            <a:ext cx="2840981" cy="2130736"/>
          </a:xfrm>
          <a:prstGeom prst="rect">
            <a:avLst/>
          </a:prstGeom>
        </p:spPr>
      </p:pic>
      <p:pic>
        <p:nvPicPr>
          <p:cNvPr id="5" name="Picture 2">
            <a:extLst>
              <a:ext uri="{FF2B5EF4-FFF2-40B4-BE49-F238E27FC236}">
                <a16:creationId xmlns:a16="http://schemas.microsoft.com/office/drawing/2014/main" id="{8EC92732-B6E1-A94E-9E09-11F3A7BD61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8271" y="637706"/>
            <a:ext cx="1112718" cy="2130736"/>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a:extLst>
              <a:ext uri="{FF2B5EF4-FFF2-40B4-BE49-F238E27FC236}">
                <a16:creationId xmlns:a16="http://schemas.microsoft.com/office/drawing/2014/main" id="{50BC4141-BC28-7C4E-9C27-D1F99961D1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2696" y="634560"/>
            <a:ext cx="1348016" cy="214728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a:extLst>
              <a:ext uri="{FF2B5EF4-FFF2-40B4-BE49-F238E27FC236}">
                <a16:creationId xmlns:a16="http://schemas.microsoft.com/office/drawing/2014/main" id="{B7798DD9-E998-5B45-A372-545C5A40D4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50724" y="581832"/>
            <a:ext cx="1572768" cy="21945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text, building, tiled&#10;&#10;Description automatically generated">
            <a:extLst>
              <a:ext uri="{FF2B5EF4-FFF2-40B4-BE49-F238E27FC236}">
                <a16:creationId xmlns:a16="http://schemas.microsoft.com/office/drawing/2014/main" id="{6CD59508-92B0-B94E-B471-B0E68EAFA726}"/>
              </a:ext>
            </a:extLst>
          </p:cNvPr>
          <p:cNvPicPr>
            <a:picLocks noChangeAspect="1"/>
          </p:cNvPicPr>
          <p:nvPr/>
        </p:nvPicPr>
        <p:blipFill>
          <a:blip r:embed="rId7"/>
          <a:stretch>
            <a:fillRect/>
          </a:stretch>
        </p:blipFill>
        <p:spPr>
          <a:xfrm rot="5400000">
            <a:off x="191710" y="3493932"/>
            <a:ext cx="3370016" cy="2527511"/>
          </a:xfrm>
          <a:prstGeom prst="rect">
            <a:avLst/>
          </a:prstGeom>
        </p:spPr>
      </p:pic>
      <p:pic>
        <p:nvPicPr>
          <p:cNvPr id="9" name="Picture 2">
            <a:extLst>
              <a:ext uri="{FF2B5EF4-FFF2-40B4-BE49-F238E27FC236}">
                <a16:creationId xmlns:a16="http://schemas.microsoft.com/office/drawing/2014/main" id="{CB426B53-6F9F-4C4E-9F8A-DD9DD720D41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25575" y="3072678"/>
            <a:ext cx="2527512" cy="339516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CBC4606C-3867-3B44-BAF0-AE84E6732FC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52733" y="3072678"/>
            <a:ext cx="5136291" cy="339901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24EBB6B-4457-8144-A0F4-56330C2A0A5E}"/>
              </a:ext>
            </a:extLst>
          </p:cNvPr>
          <p:cNvSpPr txBox="1"/>
          <p:nvPr/>
        </p:nvSpPr>
        <p:spPr>
          <a:xfrm>
            <a:off x="518905" y="333469"/>
            <a:ext cx="2527512" cy="2739211"/>
          </a:xfrm>
          <a:prstGeom prst="rect">
            <a:avLst/>
          </a:prstGeom>
          <a:noFill/>
        </p:spPr>
        <p:txBody>
          <a:bodyPr wrap="square" rtlCol="0">
            <a:spAutoFit/>
          </a:bodyPr>
          <a:lstStyle/>
          <a:p>
            <a:r>
              <a:rPr lang="en-US" sz="3200" b="1" dirty="0">
                <a:solidFill>
                  <a:schemeClr val="accent4">
                    <a:lumMod val="20000"/>
                    <a:lumOff val="80000"/>
                  </a:schemeClr>
                </a:solidFill>
                <a:latin typeface="Big Caslon Medium" panose="02000603090000020003" pitchFamily="2" charset="-79"/>
                <a:cs typeface="Big Caslon Medium" panose="02000603090000020003" pitchFamily="2" charset="-79"/>
              </a:rPr>
              <a:t>Life</a:t>
            </a:r>
          </a:p>
          <a:p>
            <a:pPr marL="571500" indent="-571500">
              <a:buFont typeface="Wingdings" pitchFamily="2" charset="2"/>
              <a:buChar char="Ø"/>
            </a:pPr>
            <a:r>
              <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rPr>
              <a:t>Prodigy</a:t>
            </a:r>
          </a:p>
          <a:p>
            <a:pPr marL="571500" indent="-571500">
              <a:buFont typeface="Wingdings" pitchFamily="2" charset="2"/>
              <a:buChar char="Ø"/>
            </a:pPr>
            <a:r>
              <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rPr>
              <a:t>Printer</a:t>
            </a:r>
          </a:p>
          <a:p>
            <a:pPr marL="571500" indent="-571500">
              <a:buFont typeface="Wingdings" pitchFamily="2" charset="2"/>
              <a:buChar char="Ø"/>
            </a:pPr>
            <a:r>
              <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rPr>
              <a:t>Author</a:t>
            </a:r>
          </a:p>
          <a:p>
            <a:pPr marL="571500" indent="-571500">
              <a:buFont typeface="Wingdings" pitchFamily="2" charset="2"/>
              <a:buChar char="Ø"/>
            </a:pPr>
            <a:r>
              <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rPr>
              <a:t>Philanthropist</a:t>
            </a:r>
          </a:p>
          <a:p>
            <a:pPr marL="571500" indent="-571500">
              <a:buFont typeface="Wingdings" pitchFamily="2" charset="2"/>
              <a:buChar char="Ø"/>
            </a:pPr>
            <a:r>
              <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rPr>
              <a:t>Scientist</a:t>
            </a:r>
          </a:p>
          <a:p>
            <a:pPr marL="571500" indent="-571500">
              <a:buFont typeface="Wingdings" pitchFamily="2" charset="2"/>
              <a:buChar char="Ø"/>
            </a:pPr>
            <a:r>
              <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rPr>
              <a:t>Statesman</a:t>
            </a:r>
            <a:endParaRPr lang="en-US" sz="2400" dirty="0">
              <a:solidFill>
                <a:schemeClr val="accent4">
                  <a:lumMod val="20000"/>
                  <a:lumOff val="80000"/>
                </a:schemeClr>
              </a:solidFill>
              <a:latin typeface="Big Caslon Medium" panose="02000603090000020003" pitchFamily="2" charset="-79"/>
              <a:cs typeface="Big Caslon Medium" panose="02000603090000020003" pitchFamily="2" charset="-79"/>
            </a:endParaRPr>
          </a:p>
          <a:p>
            <a:endPar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endParaRPr>
          </a:p>
        </p:txBody>
      </p:sp>
    </p:spTree>
    <p:extLst>
      <p:ext uri="{BB962C8B-B14F-4D97-AF65-F5344CB8AC3E}">
        <p14:creationId xmlns:p14="http://schemas.microsoft.com/office/powerpoint/2010/main" val="278372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par>
                                <p:cTn id="13" presetID="9" presetClass="entr" presetSubtype="0" fill="hold" nodeType="withEffect">
                                  <p:stCondLst>
                                    <p:cond delay="0"/>
                                  </p:stCondLst>
                                  <p:childTnLst>
                                    <p:set>
                                      <p:cBhvr>
                                        <p:cTn id="14" dur="1" fill="hold">
                                          <p:stCondLst>
                                            <p:cond delay="0"/>
                                          </p:stCondLst>
                                        </p:cTn>
                                        <p:tgtEl>
                                          <p:spTgt spid="12290"/>
                                        </p:tgtEl>
                                        <p:attrNameLst>
                                          <p:attrName>style.visibility</p:attrName>
                                        </p:attrNameLst>
                                      </p:cBhvr>
                                      <p:to>
                                        <p:strVal val="visible"/>
                                      </p:to>
                                    </p:set>
                                    <p:animEffect transition="in" filter="dissolve">
                                      <p:cBhvr>
                                        <p:cTn id="15" dur="500"/>
                                        <p:tgtEl>
                                          <p:spTgt spid="12290"/>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2292"/>
                                        </p:tgtEl>
                                        <p:attrNameLst>
                                          <p:attrName>style.visibility</p:attrName>
                                        </p:attrNameLst>
                                      </p:cBhvr>
                                      <p:to>
                                        <p:strVal val="visible"/>
                                      </p:to>
                                    </p:set>
                                    <p:animEffect transition="in" filter="dissolve">
                                      <p:cBhvr>
                                        <p:cTn id="20" dur="500"/>
                                        <p:tgtEl>
                                          <p:spTgt spid="12292"/>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dissolv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dissolv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dissolv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46F9E07-D504-6148-99D3-3B338CFFE5E6}"/>
              </a:ext>
            </a:extLst>
          </p:cNvPr>
          <p:cNvSpPr txBox="1"/>
          <p:nvPr/>
        </p:nvSpPr>
        <p:spPr>
          <a:xfrm>
            <a:off x="630430" y="435780"/>
            <a:ext cx="2645050" cy="2492990"/>
          </a:xfrm>
          <a:prstGeom prst="rect">
            <a:avLst/>
          </a:prstGeom>
          <a:noFill/>
        </p:spPr>
        <p:txBody>
          <a:bodyPr wrap="square" rtlCol="0">
            <a:spAutoFit/>
          </a:bodyPr>
          <a:lstStyle/>
          <a:p>
            <a:pPr>
              <a:spcBef>
                <a:spcPts val="1200"/>
              </a:spcBef>
            </a:pPr>
            <a:r>
              <a:rPr lang="en-US" sz="3200" b="1" dirty="0">
                <a:solidFill>
                  <a:schemeClr val="accent4">
                    <a:lumMod val="20000"/>
                    <a:lumOff val="80000"/>
                  </a:schemeClr>
                </a:solidFill>
                <a:latin typeface="Big Caslon Medium" panose="02000603090000020003" pitchFamily="2" charset="-79"/>
                <a:cs typeface="Big Caslon Medium" panose="02000603090000020003" pitchFamily="2" charset="-79"/>
              </a:rPr>
              <a:t>Lessons</a:t>
            </a:r>
          </a:p>
          <a:p>
            <a:pPr marL="571500" indent="-571500">
              <a:buFont typeface="Wingdings" pitchFamily="2" charset="2"/>
              <a:buChar char="Ø"/>
            </a:pPr>
            <a:r>
              <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rPr>
              <a:t>Will</a:t>
            </a:r>
          </a:p>
          <a:p>
            <a:pPr marL="571500" indent="-571500">
              <a:buFont typeface="Wingdings" pitchFamily="2" charset="2"/>
              <a:buChar char="Ø"/>
            </a:pPr>
            <a:r>
              <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rPr>
              <a:t>Method</a:t>
            </a:r>
          </a:p>
          <a:p>
            <a:pPr marL="571500" indent="-571500">
              <a:buFont typeface="Wingdings" pitchFamily="2" charset="2"/>
              <a:buChar char="Ø"/>
            </a:pPr>
            <a:r>
              <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rPr>
              <a:t>Education</a:t>
            </a:r>
          </a:p>
          <a:p>
            <a:pPr marL="571500" indent="-571500">
              <a:buFont typeface="Wingdings" pitchFamily="2" charset="2"/>
              <a:buChar char="Ø"/>
            </a:pPr>
            <a:r>
              <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rPr>
              <a:t>Collaboration</a:t>
            </a:r>
          </a:p>
          <a:p>
            <a:endParaRPr lang="en-US" sz="2400" dirty="0">
              <a:solidFill>
                <a:schemeClr val="accent4">
                  <a:lumMod val="20000"/>
                  <a:lumOff val="80000"/>
                </a:schemeClr>
              </a:solidFill>
              <a:latin typeface="Big Caslon Medium" panose="02000603090000020003" pitchFamily="2" charset="-79"/>
              <a:cs typeface="Big Caslon Medium" panose="02000603090000020003" pitchFamily="2" charset="-79"/>
            </a:endParaRPr>
          </a:p>
          <a:p>
            <a:endPar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endParaRPr>
          </a:p>
        </p:txBody>
      </p:sp>
      <p:pic>
        <p:nvPicPr>
          <p:cNvPr id="13314" name="Picture 2">
            <a:extLst>
              <a:ext uri="{FF2B5EF4-FFF2-40B4-BE49-F238E27FC236}">
                <a16:creationId xmlns:a16="http://schemas.microsoft.com/office/drawing/2014/main" id="{0A7A5D20-127B-DE46-977C-68EF5F0DC2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927" y="656437"/>
            <a:ext cx="3557970" cy="2784498"/>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a:extLst>
              <a:ext uri="{FF2B5EF4-FFF2-40B4-BE49-F238E27FC236}">
                <a16:creationId xmlns:a16="http://schemas.microsoft.com/office/drawing/2014/main" id="{5C43B015-FAD9-DF40-AD54-C75AE28F59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3673" y="3527334"/>
            <a:ext cx="17399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a:extLst>
              <a:ext uri="{FF2B5EF4-FFF2-40B4-BE49-F238E27FC236}">
                <a16:creationId xmlns:a16="http://schemas.microsoft.com/office/drawing/2014/main" id="{A79DA5A4-63CA-274D-9FD9-BD42FD8651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3986" y="3852628"/>
            <a:ext cx="3553911" cy="2558816"/>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a:extLst>
              <a:ext uri="{FF2B5EF4-FFF2-40B4-BE49-F238E27FC236}">
                <a16:creationId xmlns:a16="http://schemas.microsoft.com/office/drawing/2014/main" id="{FDC2D3CA-9037-3C42-B769-BEDBF27458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430" y="2483624"/>
            <a:ext cx="2645050" cy="396757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picture containing person, person, indoor&#10;&#10;Description automatically generated">
            <a:extLst>
              <a:ext uri="{FF2B5EF4-FFF2-40B4-BE49-F238E27FC236}">
                <a16:creationId xmlns:a16="http://schemas.microsoft.com/office/drawing/2014/main" id="{45CAAB47-6305-8E47-AF72-7FBA7DE9164D}"/>
              </a:ext>
            </a:extLst>
          </p:cNvPr>
          <p:cNvPicPr>
            <a:picLocks noChangeAspect="1"/>
          </p:cNvPicPr>
          <p:nvPr/>
        </p:nvPicPr>
        <p:blipFill>
          <a:blip r:embed="rId7"/>
          <a:stretch>
            <a:fillRect/>
          </a:stretch>
        </p:blipFill>
        <p:spPr>
          <a:xfrm rot="5400000">
            <a:off x="6801316" y="1364251"/>
            <a:ext cx="5768220" cy="4326166"/>
          </a:xfrm>
          <a:prstGeom prst="rect">
            <a:avLst/>
          </a:prstGeom>
        </p:spPr>
      </p:pic>
    </p:spTree>
    <p:extLst>
      <p:ext uri="{BB962C8B-B14F-4D97-AF65-F5344CB8AC3E}">
        <p14:creationId xmlns:p14="http://schemas.microsoft.com/office/powerpoint/2010/main" val="1781491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322"/>
                                        </p:tgtEl>
                                        <p:attrNameLst>
                                          <p:attrName>style.visibility</p:attrName>
                                        </p:attrNameLst>
                                      </p:cBhvr>
                                      <p:to>
                                        <p:strVal val="visible"/>
                                      </p:to>
                                    </p:set>
                                    <p:animEffect transition="in" filter="dissolve">
                                      <p:cBhvr>
                                        <p:cTn id="7" dur="500"/>
                                        <p:tgtEl>
                                          <p:spTgt spid="1332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314"/>
                                        </p:tgtEl>
                                        <p:attrNameLst>
                                          <p:attrName>style.visibility</p:attrName>
                                        </p:attrNameLst>
                                      </p:cBhvr>
                                      <p:to>
                                        <p:strVal val="visible"/>
                                      </p:to>
                                    </p:set>
                                    <p:animEffect transition="in" filter="dissolve">
                                      <p:cBhvr>
                                        <p:cTn id="12" dur="500"/>
                                        <p:tgtEl>
                                          <p:spTgt spid="133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dissolv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320"/>
                                        </p:tgtEl>
                                        <p:attrNameLst>
                                          <p:attrName>style.visibility</p:attrName>
                                        </p:attrNameLst>
                                      </p:cBhvr>
                                      <p:to>
                                        <p:strVal val="visible"/>
                                      </p:to>
                                    </p:set>
                                    <p:animEffect transition="in" filter="dissolve">
                                      <p:cBhvr>
                                        <p:cTn id="22" dur="500"/>
                                        <p:tgtEl>
                                          <p:spTgt spid="13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culpture, building, stone&#10;&#10;Description automatically generated">
            <a:extLst>
              <a:ext uri="{FF2B5EF4-FFF2-40B4-BE49-F238E27FC236}">
                <a16:creationId xmlns:a16="http://schemas.microsoft.com/office/drawing/2014/main" id="{2B086FBA-6AED-EA43-BE89-04B2EE1B2EA3}"/>
              </a:ext>
            </a:extLst>
          </p:cNvPr>
          <p:cNvPicPr>
            <a:picLocks noChangeAspect="1"/>
          </p:cNvPicPr>
          <p:nvPr/>
        </p:nvPicPr>
        <p:blipFill>
          <a:blip r:embed="rId3"/>
          <a:stretch>
            <a:fillRect/>
          </a:stretch>
        </p:blipFill>
        <p:spPr>
          <a:xfrm>
            <a:off x="3525575" y="637706"/>
            <a:ext cx="2840981" cy="2130736"/>
          </a:xfrm>
          <a:prstGeom prst="rect">
            <a:avLst/>
          </a:prstGeom>
        </p:spPr>
      </p:pic>
      <p:pic>
        <p:nvPicPr>
          <p:cNvPr id="5" name="Picture 2">
            <a:extLst>
              <a:ext uri="{FF2B5EF4-FFF2-40B4-BE49-F238E27FC236}">
                <a16:creationId xmlns:a16="http://schemas.microsoft.com/office/drawing/2014/main" id="{8EC92732-B6E1-A94E-9E09-11F3A7BD61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8271" y="637706"/>
            <a:ext cx="1112718" cy="2130736"/>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a:extLst>
              <a:ext uri="{FF2B5EF4-FFF2-40B4-BE49-F238E27FC236}">
                <a16:creationId xmlns:a16="http://schemas.microsoft.com/office/drawing/2014/main" id="{50BC4141-BC28-7C4E-9C27-D1F99961D1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2696" y="634560"/>
            <a:ext cx="1348016" cy="214728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a:extLst>
              <a:ext uri="{FF2B5EF4-FFF2-40B4-BE49-F238E27FC236}">
                <a16:creationId xmlns:a16="http://schemas.microsoft.com/office/drawing/2014/main" id="{B7798DD9-E998-5B45-A372-545C5A40D4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50724" y="581832"/>
            <a:ext cx="1572768" cy="21945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text, building, tiled&#10;&#10;Description automatically generated">
            <a:extLst>
              <a:ext uri="{FF2B5EF4-FFF2-40B4-BE49-F238E27FC236}">
                <a16:creationId xmlns:a16="http://schemas.microsoft.com/office/drawing/2014/main" id="{6CD59508-92B0-B94E-B471-B0E68EAFA726}"/>
              </a:ext>
            </a:extLst>
          </p:cNvPr>
          <p:cNvPicPr>
            <a:picLocks noChangeAspect="1"/>
          </p:cNvPicPr>
          <p:nvPr/>
        </p:nvPicPr>
        <p:blipFill>
          <a:blip r:embed="rId7"/>
          <a:stretch>
            <a:fillRect/>
          </a:stretch>
        </p:blipFill>
        <p:spPr>
          <a:xfrm rot="5400000">
            <a:off x="191710" y="3493932"/>
            <a:ext cx="3370016" cy="2527511"/>
          </a:xfrm>
          <a:prstGeom prst="rect">
            <a:avLst/>
          </a:prstGeom>
        </p:spPr>
      </p:pic>
      <p:pic>
        <p:nvPicPr>
          <p:cNvPr id="9" name="Picture 2">
            <a:extLst>
              <a:ext uri="{FF2B5EF4-FFF2-40B4-BE49-F238E27FC236}">
                <a16:creationId xmlns:a16="http://schemas.microsoft.com/office/drawing/2014/main" id="{CB426B53-6F9F-4C4E-9F8A-DD9DD720D41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25575" y="3072678"/>
            <a:ext cx="2527512" cy="339516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CBC4606C-3867-3B44-BAF0-AE84E6732FC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52733" y="3072678"/>
            <a:ext cx="5136291" cy="339901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24EBB6B-4457-8144-A0F4-56330C2A0A5E}"/>
              </a:ext>
            </a:extLst>
          </p:cNvPr>
          <p:cNvSpPr txBox="1"/>
          <p:nvPr/>
        </p:nvSpPr>
        <p:spPr>
          <a:xfrm>
            <a:off x="518905" y="333469"/>
            <a:ext cx="2527512" cy="2739211"/>
          </a:xfrm>
          <a:prstGeom prst="rect">
            <a:avLst/>
          </a:prstGeom>
          <a:noFill/>
        </p:spPr>
        <p:txBody>
          <a:bodyPr wrap="square" rtlCol="0">
            <a:spAutoFit/>
          </a:bodyPr>
          <a:lstStyle/>
          <a:p>
            <a:r>
              <a:rPr lang="en-US" sz="3200" b="1" dirty="0">
                <a:solidFill>
                  <a:schemeClr val="accent4">
                    <a:lumMod val="20000"/>
                    <a:lumOff val="80000"/>
                  </a:schemeClr>
                </a:solidFill>
                <a:latin typeface="Big Caslon Medium" panose="02000603090000020003" pitchFamily="2" charset="-79"/>
                <a:cs typeface="Big Caslon Medium" panose="02000603090000020003" pitchFamily="2" charset="-79"/>
              </a:rPr>
              <a:t>Life</a:t>
            </a:r>
          </a:p>
          <a:p>
            <a:pPr marL="571500" indent="-571500">
              <a:buFont typeface="Wingdings" pitchFamily="2" charset="2"/>
              <a:buChar char="Ø"/>
            </a:pPr>
            <a:r>
              <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rPr>
              <a:t>Prodigy</a:t>
            </a:r>
          </a:p>
          <a:p>
            <a:pPr marL="571500" indent="-571500">
              <a:buFont typeface="Wingdings" pitchFamily="2" charset="2"/>
              <a:buChar char="Ø"/>
            </a:pPr>
            <a:r>
              <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rPr>
              <a:t>Printer</a:t>
            </a:r>
          </a:p>
          <a:p>
            <a:pPr marL="571500" indent="-571500">
              <a:buFont typeface="Wingdings" pitchFamily="2" charset="2"/>
              <a:buChar char="Ø"/>
            </a:pPr>
            <a:r>
              <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rPr>
              <a:t>Author</a:t>
            </a:r>
          </a:p>
          <a:p>
            <a:pPr marL="571500" indent="-571500">
              <a:buFont typeface="Wingdings" pitchFamily="2" charset="2"/>
              <a:buChar char="Ø"/>
            </a:pPr>
            <a:r>
              <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rPr>
              <a:t>Philanthropist</a:t>
            </a:r>
          </a:p>
          <a:p>
            <a:pPr marL="571500" indent="-571500">
              <a:buFont typeface="Wingdings" pitchFamily="2" charset="2"/>
              <a:buChar char="Ø"/>
            </a:pPr>
            <a:r>
              <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rPr>
              <a:t>Scientist</a:t>
            </a:r>
          </a:p>
          <a:p>
            <a:pPr marL="571500" indent="-571500">
              <a:buFont typeface="Wingdings" pitchFamily="2" charset="2"/>
              <a:buChar char="Ø"/>
            </a:pPr>
            <a:r>
              <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rPr>
              <a:t>Statesman</a:t>
            </a:r>
            <a:endParaRPr lang="en-US" sz="2400" dirty="0">
              <a:solidFill>
                <a:schemeClr val="accent4">
                  <a:lumMod val="20000"/>
                  <a:lumOff val="80000"/>
                </a:schemeClr>
              </a:solidFill>
              <a:latin typeface="Big Caslon Medium" panose="02000603090000020003" pitchFamily="2" charset="-79"/>
              <a:cs typeface="Big Caslon Medium" panose="02000603090000020003" pitchFamily="2" charset="-79"/>
            </a:endParaRPr>
          </a:p>
          <a:p>
            <a:endPar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endParaRPr>
          </a:p>
        </p:txBody>
      </p:sp>
    </p:spTree>
    <p:extLst>
      <p:ext uri="{BB962C8B-B14F-4D97-AF65-F5344CB8AC3E}">
        <p14:creationId xmlns:p14="http://schemas.microsoft.com/office/powerpoint/2010/main" val="32333091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46F9E07-D504-6148-99D3-3B338CFFE5E6}"/>
              </a:ext>
            </a:extLst>
          </p:cNvPr>
          <p:cNvSpPr txBox="1"/>
          <p:nvPr/>
        </p:nvSpPr>
        <p:spPr>
          <a:xfrm>
            <a:off x="4941626" y="1032635"/>
            <a:ext cx="7323261" cy="3888244"/>
          </a:xfrm>
          <a:prstGeom prst="rect">
            <a:avLst/>
          </a:prstGeom>
          <a:noFill/>
        </p:spPr>
        <p:txBody>
          <a:bodyPr wrap="square" rtlCol="0">
            <a:spAutoFit/>
          </a:bodyPr>
          <a:lstStyle/>
          <a:p>
            <a:pPr>
              <a:spcAft>
                <a:spcPts val="1000"/>
              </a:spcAft>
            </a:pPr>
            <a:r>
              <a:rPr lang="en-US" sz="2800" b="1" dirty="0">
                <a:solidFill>
                  <a:schemeClr val="accent4">
                    <a:lumMod val="20000"/>
                    <a:lumOff val="80000"/>
                  </a:schemeClr>
                </a:solidFill>
                <a:latin typeface="BIG CASLON MEDIUM" panose="02000603090000020003" pitchFamily="2" charset="-79"/>
                <a:cs typeface="BIG CASLON MEDIUM" panose="02000603090000020003" pitchFamily="2" charset="-79"/>
              </a:rPr>
              <a:t>“</a:t>
            </a:r>
            <a:r>
              <a:rPr lang="en-US" sz="2800" dirty="0">
                <a:solidFill>
                  <a:schemeClr val="accent4">
                    <a:lumMod val="20000"/>
                    <a:lumOff val="80000"/>
                  </a:schemeClr>
                </a:solidFill>
                <a:latin typeface="Big Caslon Medium" panose="02000603090000020003" pitchFamily="2" charset="-79"/>
                <a:cs typeface="Big Caslon Medium" panose="02000603090000020003" pitchFamily="2" charset="-79"/>
              </a:rPr>
              <a:t>I have . . . a natural Inclination to observe and reprove the Faults of others, at which I have an excellent Faculty.  I speak this by Way of Warning to all such whose Offences shall come under my Cognizance, for I never intended to wrap my Talent in a Napkin.”</a:t>
            </a:r>
          </a:p>
          <a:p>
            <a:pPr>
              <a:spcAft>
                <a:spcPts val="1000"/>
              </a:spcAft>
            </a:pPr>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 Benjamin Franklin, “Silence </a:t>
            </a:r>
            <a:r>
              <a:rPr lang="en-US" dirty="0" err="1">
                <a:solidFill>
                  <a:schemeClr val="accent4">
                    <a:lumMod val="20000"/>
                    <a:lumOff val="80000"/>
                  </a:schemeClr>
                </a:solidFill>
                <a:latin typeface="Big Caslon Medium" panose="02000603090000020003" pitchFamily="2" charset="-79"/>
                <a:cs typeface="Big Caslon Medium" panose="02000603090000020003" pitchFamily="2" charset="-79"/>
              </a:rPr>
              <a:t>Dogood</a:t>
            </a:r>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 No. 2</a:t>
            </a:r>
          </a:p>
          <a:p>
            <a:endParaRPr lang="en-US" sz="2400" dirty="0">
              <a:solidFill>
                <a:schemeClr val="accent4">
                  <a:lumMod val="20000"/>
                  <a:lumOff val="80000"/>
                </a:schemeClr>
              </a:solidFill>
              <a:latin typeface="Big Caslon Medium" panose="02000603090000020003" pitchFamily="2" charset="-79"/>
              <a:cs typeface="Big Caslon Medium" panose="02000603090000020003" pitchFamily="2" charset="-79"/>
            </a:endParaRPr>
          </a:p>
          <a:p>
            <a:endPar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endParaRPr>
          </a:p>
        </p:txBody>
      </p:sp>
      <p:sp>
        <p:nvSpPr>
          <p:cNvPr id="2" name="Rectangle 1">
            <a:extLst>
              <a:ext uri="{FF2B5EF4-FFF2-40B4-BE49-F238E27FC236}">
                <a16:creationId xmlns:a16="http://schemas.microsoft.com/office/drawing/2014/main" id="{970C55CB-33E8-3440-8858-6261E03C091C}"/>
              </a:ext>
            </a:extLst>
          </p:cNvPr>
          <p:cNvSpPr/>
          <p:nvPr/>
        </p:nvSpPr>
        <p:spPr>
          <a:xfrm>
            <a:off x="0" y="0"/>
            <a:ext cx="4130566" cy="6858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B60A18A-BD8D-EC42-89CB-54306CCEC496}"/>
              </a:ext>
            </a:extLst>
          </p:cNvPr>
          <p:cNvSpPr txBox="1"/>
          <p:nvPr/>
        </p:nvSpPr>
        <p:spPr>
          <a:xfrm>
            <a:off x="205415" y="252247"/>
            <a:ext cx="3770237" cy="4134465"/>
          </a:xfrm>
          <a:prstGeom prst="rect">
            <a:avLst/>
          </a:prstGeom>
          <a:solidFill>
            <a:schemeClr val="accent4">
              <a:lumMod val="20000"/>
              <a:lumOff val="80000"/>
              <a:alpha val="0"/>
            </a:schemeClr>
          </a:solidFill>
        </p:spPr>
        <p:txBody>
          <a:bodyPr wrap="square" rtlCol="0">
            <a:spAutoFit/>
          </a:bodyPr>
          <a:lstStyle/>
          <a:p>
            <a:pPr>
              <a:spcAft>
                <a:spcPts val="600"/>
              </a:spcAft>
            </a:pPr>
            <a:r>
              <a:rPr lang="en-US" sz="3600" b="1" dirty="0">
                <a:latin typeface="BIG CASLON MEDIUM" panose="02000603090000020003" pitchFamily="2" charset="-79"/>
                <a:cs typeface="BIG CASLON MEDIUM" panose="02000603090000020003" pitchFamily="2" charset="-79"/>
              </a:rPr>
              <a:t>Prodigy (1706-1722)</a:t>
            </a:r>
          </a:p>
          <a:p>
            <a:pPr>
              <a:spcAft>
                <a:spcPts val="1000"/>
              </a:spcAft>
            </a:pPr>
            <a:r>
              <a:rPr lang="en-US" dirty="0">
                <a:latin typeface="Big Caslon Medium" panose="02000603090000020003" pitchFamily="2" charset="-79"/>
                <a:cs typeface="Big Caslon Medium" panose="02000603090000020003" pitchFamily="2" charset="-79"/>
              </a:rPr>
              <a:t>1706: born on January 17 to Josiah and Abiah Franklin in Boston</a:t>
            </a:r>
          </a:p>
          <a:p>
            <a:pPr>
              <a:spcAft>
                <a:spcPts val="1000"/>
              </a:spcAft>
            </a:pPr>
            <a:r>
              <a:rPr lang="en-US" dirty="0">
                <a:latin typeface="Big Caslon Medium" panose="02000603090000020003" pitchFamily="2" charset="-79"/>
                <a:cs typeface="Big Caslon Medium" panose="02000603090000020003" pitchFamily="2" charset="-79"/>
              </a:rPr>
              <a:t>1714-1715: attends grammar school</a:t>
            </a:r>
          </a:p>
          <a:p>
            <a:pPr>
              <a:spcAft>
                <a:spcPts val="1000"/>
              </a:spcAft>
            </a:pPr>
            <a:r>
              <a:rPr lang="en-US" dirty="0">
                <a:latin typeface="Big Caslon Medium" panose="02000603090000020003" pitchFamily="2" charset="-79"/>
                <a:cs typeface="Big Caslon Medium" panose="02000603090000020003" pitchFamily="2" charset="-79"/>
              </a:rPr>
              <a:t>1715-1716: studies arithmetic and writing under George Brownell</a:t>
            </a:r>
          </a:p>
          <a:p>
            <a:pPr>
              <a:spcAft>
                <a:spcPts val="1000"/>
              </a:spcAft>
            </a:pPr>
            <a:r>
              <a:rPr lang="en-US" dirty="0">
                <a:latin typeface="Big Caslon Medium" panose="02000603090000020003" pitchFamily="2" charset="-79"/>
                <a:cs typeface="Big Caslon Medium" panose="02000603090000020003" pitchFamily="2" charset="-79"/>
              </a:rPr>
              <a:t>1716-1717: works in father's shop</a:t>
            </a:r>
          </a:p>
          <a:p>
            <a:pPr>
              <a:spcAft>
                <a:spcPts val="1000"/>
              </a:spcAft>
            </a:pPr>
            <a:r>
              <a:rPr lang="en-US" dirty="0">
                <a:latin typeface="Big Caslon Medium" panose="02000603090000020003" pitchFamily="2" charset="-79"/>
                <a:cs typeface="Big Caslon Medium" panose="02000603090000020003" pitchFamily="2" charset="-79"/>
              </a:rPr>
              <a:t>1718: apprenticed to brother James in his print shop</a:t>
            </a:r>
          </a:p>
          <a:p>
            <a:pPr>
              <a:spcAft>
                <a:spcPts val="1000"/>
              </a:spcAft>
            </a:pPr>
            <a:r>
              <a:rPr lang="en-US" dirty="0">
                <a:latin typeface="Big Caslon Medium" panose="02000603090000020003" pitchFamily="2" charset="-79"/>
                <a:cs typeface="Big Caslon Medium" panose="02000603090000020003" pitchFamily="2" charset="-79"/>
              </a:rPr>
              <a:t>1721: James begins publishing the </a:t>
            </a:r>
            <a:r>
              <a:rPr lang="en-US" i="1" dirty="0">
                <a:latin typeface="BIG CASLON MEDIUM" panose="02000603090000020003" pitchFamily="2" charset="-79"/>
                <a:cs typeface="BIG CASLON MEDIUM" panose="02000603090000020003" pitchFamily="2" charset="-79"/>
              </a:rPr>
              <a:t>New-England Courant</a:t>
            </a:r>
          </a:p>
        </p:txBody>
      </p:sp>
      <p:pic>
        <p:nvPicPr>
          <p:cNvPr id="1026" name="Picture 2">
            <a:extLst>
              <a:ext uri="{FF2B5EF4-FFF2-40B4-BE49-F238E27FC236}">
                <a16:creationId xmlns:a16="http://schemas.microsoft.com/office/drawing/2014/main" id="{55A4520E-F649-F541-806D-4E29951DF8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6018" y="4386712"/>
            <a:ext cx="1409700" cy="22733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4391295-E661-1E4D-AEA7-5847CEE7A8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309" y="4386712"/>
            <a:ext cx="1803400" cy="22733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9BF6217-349F-5940-BD63-819642992D8A}"/>
              </a:ext>
            </a:extLst>
          </p:cNvPr>
          <p:cNvSpPr txBox="1"/>
          <p:nvPr/>
        </p:nvSpPr>
        <p:spPr>
          <a:xfrm>
            <a:off x="4641256" y="820627"/>
            <a:ext cx="7323261" cy="4811574"/>
          </a:xfrm>
          <a:prstGeom prst="rect">
            <a:avLst/>
          </a:prstGeom>
          <a:noFill/>
        </p:spPr>
        <p:txBody>
          <a:bodyPr wrap="square" rtlCol="0">
            <a:spAutoFit/>
          </a:bodyPr>
          <a:lstStyle/>
          <a:p>
            <a:pPr>
              <a:spcAft>
                <a:spcPts val="1000"/>
              </a:spcAft>
            </a:pPr>
            <a:r>
              <a:rPr lang="en-US" sz="2800" b="1" dirty="0">
                <a:solidFill>
                  <a:schemeClr val="accent4">
                    <a:lumMod val="20000"/>
                    <a:lumOff val="80000"/>
                  </a:schemeClr>
                </a:solidFill>
                <a:latin typeface="BIG CASLON MEDIUM" panose="02000603090000020003" pitchFamily="2" charset="-79"/>
                <a:cs typeface="BIG CASLON MEDIUM" panose="02000603090000020003" pitchFamily="2" charset="-79"/>
              </a:rPr>
              <a:t>“</a:t>
            </a:r>
            <a:r>
              <a:rPr lang="en-US" sz="2800" dirty="0">
                <a:solidFill>
                  <a:schemeClr val="accent4">
                    <a:lumMod val="20000"/>
                    <a:lumOff val="80000"/>
                  </a:schemeClr>
                </a:solidFill>
                <a:latin typeface="Big Caslon Medium" panose="02000603090000020003" pitchFamily="2" charset="-79"/>
                <a:cs typeface="Big Caslon Medium" panose="02000603090000020003" pitchFamily="2" charset="-79"/>
              </a:rPr>
              <a:t>I kept my secret till my small fund of sense for such performances was pretty well exhausted, and then I discovered it, when I began to be considered a little more by my brother's acquaintance, and in a manner that did not quite please him, as he thought, probably with reason, that it tended to make me too vain. And, perhaps, this might be one occasion of the differences that we began to have about this time.”</a:t>
            </a:r>
          </a:p>
          <a:p>
            <a:pPr>
              <a:spcAft>
                <a:spcPts val="1000"/>
              </a:spcAft>
            </a:pPr>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 Benjamin Franklin, </a:t>
            </a:r>
            <a:r>
              <a:rPr lang="en-US" i="1" dirty="0">
                <a:solidFill>
                  <a:schemeClr val="accent4">
                    <a:lumMod val="20000"/>
                    <a:lumOff val="80000"/>
                  </a:schemeClr>
                </a:solidFill>
                <a:latin typeface="BIG CASLON MEDIUM" panose="02000603090000020003" pitchFamily="2" charset="-79"/>
                <a:cs typeface="BIG CASLON MEDIUM" panose="02000603090000020003" pitchFamily="2" charset="-79"/>
              </a:rPr>
              <a:t>The Autobiography</a:t>
            </a:r>
            <a:endParaRPr lang="en-US" sz="2400" dirty="0">
              <a:solidFill>
                <a:schemeClr val="accent4">
                  <a:lumMod val="20000"/>
                  <a:lumOff val="80000"/>
                </a:schemeClr>
              </a:solidFill>
              <a:latin typeface="Big Caslon Medium" panose="02000603090000020003" pitchFamily="2" charset="-79"/>
              <a:cs typeface="Big Caslon Medium" panose="02000603090000020003" pitchFamily="2" charset="-79"/>
            </a:endParaRPr>
          </a:p>
          <a:p>
            <a:endPar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endParaRPr>
          </a:p>
        </p:txBody>
      </p:sp>
      <p:sp>
        <p:nvSpPr>
          <p:cNvPr id="8" name="TextBox 7">
            <a:extLst>
              <a:ext uri="{FF2B5EF4-FFF2-40B4-BE49-F238E27FC236}">
                <a16:creationId xmlns:a16="http://schemas.microsoft.com/office/drawing/2014/main" id="{A5B937B8-23A5-434B-AC0F-A264520B7D26}"/>
              </a:ext>
            </a:extLst>
          </p:cNvPr>
          <p:cNvSpPr txBox="1"/>
          <p:nvPr/>
        </p:nvSpPr>
        <p:spPr>
          <a:xfrm>
            <a:off x="4641256" y="820627"/>
            <a:ext cx="7323261" cy="5242461"/>
          </a:xfrm>
          <a:prstGeom prst="rect">
            <a:avLst/>
          </a:prstGeom>
          <a:noFill/>
        </p:spPr>
        <p:txBody>
          <a:bodyPr wrap="square" rtlCol="0">
            <a:spAutoFit/>
          </a:bodyPr>
          <a:lstStyle/>
          <a:p>
            <a:pPr>
              <a:spcAft>
                <a:spcPts val="1000"/>
              </a:spcAft>
            </a:pPr>
            <a:r>
              <a:rPr lang="en-US" sz="2800" b="1" dirty="0">
                <a:solidFill>
                  <a:schemeClr val="accent4">
                    <a:lumMod val="20000"/>
                    <a:lumOff val="80000"/>
                  </a:schemeClr>
                </a:solidFill>
                <a:latin typeface="BIG CASLON MEDIUM" panose="02000603090000020003" pitchFamily="2" charset="-79"/>
                <a:cs typeface="BIG CASLON MEDIUM" panose="02000603090000020003" pitchFamily="2" charset="-79"/>
              </a:rPr>
              <a:t>“. . . </a:t>
            </a:r>
            <a:r>
              <a:rPr lang="en-US" sz="2800" dirty="0">
                <a:solidFill>
                  <a:schemeClr val="accent4">
                    <a:lumMod val="20000"/>
                    <a:lumOff val="80000"/>
                  </a:schemeClr>
                </a:solidFill>
                <a:latin typeface="Big Caslon Medium" panose="02000603090000020003" pitchFamily="2" charset="-79"/>
                <a:cs typeface="Big Caslon Medium" panose="02000603090000020003" pitchFamily="2" charset="-79"/>
              </a:rPr>
              <a:t>I contrived to disguise my hand, and, writing an anonymous paper, I put it in at night under the door of the printing-house. It was found in the morning, and communicated to his writing friends when they </a:t>
            </a:r>
            <a:r>
              <a:rPr lang="en-US" sz="2800" dirty="0" err="1">
                <a:solidFill>
                  <a:schemeClr val="accent4">
                    <a:lumMod val="20000"/>
                    <a:lumOff val="80000"/>
                  </a:schemeClr>
                </a:solidFill>
                <a:latin typeface="Big Caslon Medium" panose="02000603090000020003" pitchFamily="2" charset="-79"/>
                <a:cs typeface="Big Caslon Medium" panose="02000603090000020003" pitchFamily="2" charset="-79"/>
              </a:rPr>
              <a:t>call’d</a:t>
            </a:r>
            <a:r>
              <a:rPr lang="en-US" sz="2800" dirty="0">
                <a:solidFill>
                  <a:schemeClr val="accent4">
                    <a:lumMod val="20000"/>
                    <a:lumOff val="80000"/>
                  </a:schemeClr>
                </a:solidFill>
                <a:latin typeface="Big Caslon Medium" panose="02000603090000020003" pitchFamily="2" charset="-79"/>
                <a:cs typeface="Big Caslon Medium" panose="02000603090000020003" pitchFamily="2" charset="-79"/>
              </a:rPr>
              <a:t> in as usual. They read it, commented on it in my hearing, and I had the exquisite pleasure of finding it met with their approbation, and that, in their different guesses at the author, none were named but men of some character among us for learning and ingenuity.”</a:t>
            </a:r>
          </a:p>
          <a:p>
            <a:pPr>
              <a:spcAft>
                <a:spcPts val="1000"/>
              </a:spcAft>
            </a:pPr>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 Benjamin Franklin, </a:t>
            </a:r>
            <a:r>
              <a:rPr lang="en-US" i="1" dirty="0">
                <a:solidFill>
                  <a:schemeClr val="accent4">
                    <a:lumMod val="20000"/>
                    <a:lumOff val="80000"/>
                  </a:schemeClr>
                </a:solidFill>
                <a:latin typeface="BIG CASLON MEDIUM" panose="02000603090000020003" pitchFamily="2" charset="-79"/>
                <a:cs typeface="BIG CASLON MEDIUM" panose="02000603090000020003" pitchFamily="2" charset="-79"/>
              </a:rPr>
              <a:t>The Autobiography</a:t>
            </a:r>
            <a:endParaRPr lang="en-US" sz="2400" dirty="0">
              <a:solidFill>
                <a:schemeClr val="accent4">
                  <a:lumMod val="20000"/>
                  <a:lumOff val="80000"/>
                </a:schemeClr>
              </a:solidFill>
              <a:latin typeface="Big Caslon Medium" panose="02000603090000020003" pitchFamily="2" charset="-79"/>
              <a:cs typeface="Big Caslon Medium" panose="02000603090000020003" pitchFamily="2" charset="-79"/>
            </a:endParaRPr>
          </a:p>
          <a:p>
            <a:endPar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endParaRPr>
          </a:p>
        </p:txBody>
      </p:sp>
      <p:sp>
        <p:nvSpPr>
          <p:cNvPr id="11" name="TextBox 10">
            <a:extLst>
              <a:ext uri="{FF2B5EF4-FFF2-40B4-BE49-F238E27FC236}">
                <a16:creationId xmlns:a16="http://schemas.microsoft.com/office/drawing/2014/main" id="{4A2A2770-D250-2143-867C-1580DD55F6A9}"/>
              </a:ext>
            </a:extLst>
          </p:cNvPr>
          <p:cNvSpPr txBox="1"/>
          <p:nvPr/>
        </p:nvSpPr>
        <p:spPr>
          <a:xfrm>
            <a:off x="4663324" y="820627"/>
            <a:ext cx="7323261" cy="5673348"/>
          </a:xfrm>
          <a:prstGeom prst="rect">
            <a:avLst/>
          </a:prstGeom>
          <a:noFill/>
        </p:spPr>
        <p:txBody>
          <a:bodyPr wrap="square" rtlCol="0">
            <a:spAutoFit/>
          </a:bodyPr>
          <a:lstStyle/>
          <a:p>
            <a:pPr>
              <a:spcAft>
                <a:spcPts val="1000"/>
              </a:spcAft>
            </a:pPr>
            <a:r>
              <a:rPr lang="en-US" sz="2800" b="1" dirty="0">
                <a:solidFill>
                  <a:schemeClr val="accent4">
                    <a:lumMod val="20000"/>
                    <a:lumOff val="80000"/>
                  </a:schemeClr>
                </a:solidFill>
                <a:latin typeface="BIG CASLON MEDIUM" panose="02000603090000020003" pitchFamily="2" charset="-79"/>
                <a:cs typeface="BIG CASLON MEDIUM" panose="02000603090000020003" pitchFamily="2" charset="-79"/>
              </a:rPr>
              <a:t>“</a:t>
            </a:r>
            <a:r>
              <a:rPr lang="en-US" sz="2800" dirty="0">
                <a:solidFill>
                  <a:schemeClr val="accent4">
                    <a:lumMod val="20000"/>
                    <a:lumOff val="80000"/>
                  </a:schemeClr>
                </a:solidFill>
                <a:latin typeface="Big Caslon Medium" panose="02000603090000020003" pitchFamily="2" charset="-79"/>
                <a:cs typeface="Big Caslon Medium" panose="02000603090000020003" pitchFamily="2" charset="-79"/>
              </a:rPr>
              <a:t>At length, a fresh difference arising between my brother and me, I took upon me to assert my freedom, presuming that he would not venture to produce the new indentures. It was not fair in me to take this advantage, and this I therefore reckon one of the first errata of my life; but the unfairness of it weighed little with me, when under the impressions of resentment for the blows his passion too often urged him to bestow upon me, though he was otherwise not an ill-</a:t>
            </a:r>
            <a:r>
              <a:rPr lang="en-US" sz="2800" dirty="0" err="1">
                <a:solidFill>
                  <a:schemeClr val="accent4">
                    <a:lumMod val="20000"/>
                    <a:lumOff val="80000"/>
                  </a:schemeClr>
                </a:solidFill>
                <a:latin typeface="Big Caslon Medium" panose="02000603090000020003" pitchFamily="2" charset="-79"/>
                <a:cs typeface="Big Caslon Medium" panose="02000603090000020003" pitchFamily="2" charset="-79"/>
              </a:rPr>
              <a:t>natur'd</a:t>
            </a:r>
            <a:r>
              <a:rPr lang="en-US" sz="2800" dirty="0">
                <a:solidFill>
                  <a:schemeClr val="accent4">
                    <a:lumMod val="20000"/>
                    <a:lumOff val="80000"/>
                  </a:schemeClr>
                </a:solidFill>
                <a:latin typeface="Big Caslon Medium" panose="02000603090000020003" pitchFamily="2" charset="-79"/>
                <a:cs typeface="Big Caslon Medium" panose="02000603090000020003" pitchFamily="2" charset="-79"/>
              </a:rPr>
              <a:t> man: perhaps I was too saucy and provoking.”</a:t>
            </a:r>
          </a:p>
          <a:p>
            <a:pPr>
              <a:spcAft>
                <a:spcPts val="1000"/>
              </a:spcAft>
            </a:pPr>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 Benjamin Franklin, </a:t>
            </a:r>
            <a:r>
              <a:rPr lang="en-US" i="1" dirty="0">
                <a:solidFill>
                  <a:schemeClr val="accent4">
                    <a:lumMod val="20000"/>
                    <a:lumOff val="80000"/>
                  </a:schemeClr>
                </a:solidFill>
                <a:latin typeface="BIG CASLON MEDIUM" panose="02000603090000020003" pitchFamily="2" charset="-79"/>
                <a:cs typeface="BIG CASLON MEDIUM" panose="02000603090000020003" pitchFamily="2" charset="-79"/>
              </a:rPr>
              <a:t>The Autobiography</a:t>
            </a:r>
            <a:endParaRPr lang="en-US" sz="2400" dirty="0">
              <a:solidFill>
                <a:schemeClr val="accent4">
                  <a:lumMod val="20000"/>
                  <a:lumOff val="80000"/>
                </a:schemeClr>
              </a:solidFill>
              <a:latin typeface="Big Caslon Medium" panose="02000603090000020003" pitchFamily="2" charset="-79"/>
              <a:cs typeface="Big Caslon Medium" panose="02000603090000020003" pitchFamily="2" charset="-79"/>
            </a:endParaRPr>
          </a:p>
          <a:p>
            <a:endPar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endParaRPr>
          </a:p>
        </p:txBody>
      </p:sp>
      <p:pic>
        <p:nvPicPr>
          <p:cNvPr id="12" name="Picture 11" descr="A picture containing sculpture, building, stone&#10;&#10;Description automatically generated">
            <a:extLst>
              <a:ext uri="{FF2B5EF4-FFF2-40B4-BE49-F238E27FC236}">
                <a16:creationId xmlns:a16="http://schemas.microsoft.com/office/drawing/2014/main" id="{D616B3E2-2AB8-2C4A-AB38-5D95087BA8A4}"/>
              </a:ext>
            </a:extLst>
          </p:cNvPr>
          <p:cNvPicPr>
            <a:picLocks noChangeAspect="1"/>
          </p:cNvPicPr>
          <p:nvPr/>
        </p:nvPicPr>
        <p:blipFill>
          <a:blip r:embed="rId5"/>
          <a:stretch>
            <a:fillRect/>
          </a:stretch>
        </p:blipFill>
        <p:spPr>
          <a:xfrm>
            <a:off x="4941626" y="761809"/>
            <a:ext cx="6726919" cy="5045189"/>
          </a:xfrm>
          <a:prstGeom prst="rect">
            <a:avLst/>
          </a:prstGeom>
        </p:spPr>
      </p:pic>
      <p:sp>
        <p:nvSpPr>
          <p:cNvPr id="13" name="TextBox 12">
            <a:extLst>
              <a:ext uri="{FF2B5EF4-FFF2-40B4-BE49-F238E27FC236}">
                <a16:creationId xmlns:a16="http://schemas.microsoft.com/office/drawing/2014/main" id="{F13082D8-1BB9-4F47-BA4E-EB3A6DAC6F2A}"/>
              </a:ext>
            </a:extLst>
          </p:cNvPr>
          <p:cNvSpPr txBox="1"/>
          <p:nvPr/>
        </p:nvSpPr>
        <p:spPr>
          <a:xfrm>
            <a:off x="4852190" y="5906532"/>
            <a:ext cx="6786543" cy="307777"/>
          </a:xfrm>
          <a:prstGeom prst="rect">
            <a:avLst/>
          </a:prstGeom>
          <a:noFill/>
        </p:spPr>
        <p:txBody>
          <a:bodyPr wrap="square" rtlCol="0">
            <a:spAutoFit/>
          </a:bodyPr>
          <a:lstStyle/>
          <a:p>
            <a:r>
              <a:rPr lang="en-US" sz="1400" dirty="0">
                <a:solidFill>
                  <a:schemeClr val="accent4">
                    <a:lumMod val="20000"/>
                    <a:lumOff val="80000"/>
                  </a:schemeClr>
                </a:solidFill>
                <a:latin typeface="Big Caslon Medium" panose="02000603090000020003" pitchFamily="2" charset="-79"/>
                <a:cs typeface="Big Caslon Medium" panose="02000603090000020003" pitchFamily="2" charset="-79"/>
              </a:rPr>
              <a:t>Benjamin Franklin statue base relief, Boston, photograph by Mark Canada</a:t>
            </a:r>
          </a:p>
        </p:txBody>
      </p:sp>
    </p:spTree>
    <p:extLst>
      <p:ext uri="{BB962C8B-B14F-4D97-AF65-F5344CB8AC3E}">
        <p14:creationId xmlns:p14="http://schemas.microsoft.com/office/powerpoint/2010/main" val="41026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nodeType="clickEffect">
                                  <p:stCondLst>
                                    <p:cond delay="0"/>
                                  </p:stCondLst>
                                  <p:childTnLst>
                                    <p:animEffect transition="out" filter="dissolve">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par>
                                <p:cTn id="16" presetID="9" presetClass="exit" presetSubtype="0" fill="hold" grpId="1" nodeType="withEffect">
                                  <p:stCondLst>
                                    <p:cond delay="0"/>
                                  </p:stCondLst>
                                  <p:childTnLst>
                                    <p:animEffect transition="out" filter="dissolve">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1"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xit" presetSubtype="0" fill="hold" grpId="0" nodeType="clickEffect">
                                  <p:stCondLst>
                                    <p:cond delay="0"/>
                                  </p:stCondLst>
                                  <p:childTnLst>
                                    <p:animEffect transition="out" filter="dissolve">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dissolv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xit" presetSubtype="0" fill="hold" grpId="1" nodeType="clickEffect">
                                  <p:stCondLst>
                                    <p:cond delay="0"/>
                                  </p:stCondLst>
                                  <p:childTnLst>
                                    <p:animEffect transition="out" filter="dissolve">
                                      <p:cBhvr>
                                        <p:cTn id="37" dur="500"/>
                                        <p:tgtEl>
                                          <p:spTgt spid="10"/>
                                        </p:tgtEl>
                                      </p:cBhvr>
                                    </p:animEffect>
                                    <p:set>
                                      <p:cBhvr>
                                        <p:cTn id="38" dur="1" fill="hold">
                                          <p:stCondLst>
                                            <p:cond delay="499"/>
                                          </p:stCondLst>
                                        </p:cTn>
                                        <p:tgtEl>
                                          <p:spTgt spid="1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dissolve">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xit" presetSubtype="0" fill="hold" grpId="1" nodeType="clickEffect">
                                  <p:stCondLst>
                                    <p:cond delay="0"/>
                                  </p:stCondLst>
                                  <p:childTnLst>
                                    <p:animEffect transition="out" filter="dissolve">
                                      <p:cBhvr>
                                        <p:cTn id="47" dur="500"/>
                                        <p:tgtEl>
                                          <p:spTgt spid="7"/>
                                        </p:tgtEl>
                                      </p:cBhvr>
                                    </p:animEffect>
                                    <p:set>
                                      <p:cBhvr>
                                        <p:cTn id="48" dur="1" fill="hold">
                                          <p:stCondLst>
                                            <p:cond delay="499"/>
                                          </p:stCondLst>
                                        </p:cTn>
                                        <p:tgtEl>
                                          <p:spTgt spid="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dissolve">
                                      <p:cBhvr>
                                        <p:cTn id="5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7" grpId="0"/>
      <p:bldP spid="7" grpId="1"/>
      <p:bldP spid="8" grpId="0"/>
      <p:bldP spid="8" grpId="1"/>
      <p:bldP spid="11" grpId="0"/>
      <p:bldP spid="13" grpId="0"/>
      <p:bldP spid="1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0C55CB-33E8-3440-8858-6261E03C091C}"/>
              </a:ext>
            </a:extLst>
          </p:cNvPr>
          <p:cNvSpPr/>
          <p:nvPr/>
        </p:nvSpPr>
        <p:spPr>
          <a:xfrm>
            <a:off x="0" y="0"/>
            <a:ext cx="4130566" cy="6858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B60A18A-BD8D-EC42-89CB-54306CCEC496}"/>
              </a:ext>
            </a:extLst>
          </p:cNvPr>
          <p:cNvSpPr txBox="1"/>
          <p:nvPr/>
        </p:nvSpPr>
        <p:spPr>
          <a:xfrm>
            <a:off x="205415" y="252247"/>
            <a:ext cx="3610303" cy="646331"/>
          </a:xfrm>
          <a:prstGeom prst="rect">
            <a:avLst/>
          </a:prstGeom>
          <a:solidFill>
            <a:schemeClr val="accent4">
              <a:lumMod val="20000"/>
              <a:lumOff val="80000"/>
              <a:alpha val="0"/>
            </a:schemeClr>
          </a:solidFill>
        </p:spPr>
        <p:txBody>
          <a:bodyPr wrap="square" rtlCol="0">
            <a:spAutoFit/>
          </a:bodyPr>
          <a:lstStyle/>
          <a:p>
            <a:pPr>
              <a:spcAft>
                <a:spcPts val="600"/>
              </a:spcAft>
            </a:pPr>
            <a:r>
              <a:rPr lang="en-US" sz="3600" b="1" dirty="0">
                <a:latin typeface="BIG CASLON MEDIUM" panose="02000603090000020003" pitchFamily="2" charset="-79"/>
                <a:cs typeface="BIG CASLON MEDIUM" panose="02000603090000020003" pitchFamily="2" charset="-79"/>
              </a:rPr>
              <a:t>Printer (1723-1748)</a:t>
            </a:r>
          </a:p>
        </p:txBody>
      </p:sp>
      <p:sp>
        <p:nvSpPr>
          <p:cNvPr id="7" name="TextBox 6">
            <a:extLst>
              <a:ext uri="{FF2B5EF4-FFF2-40B4-BE49-F238E27FC236}">
                <a16:creationId xmlns:a16="http://schemas.microsoft.com/office/drawing/2014/main" id="{99BF6217-349F-5940-BD63-819642992D8A}"/>
              </a:ext>
            </a:extLst>
          </p:cNvPr>
          <p:cNvSpPr txBox="1"/>
          <p:nvPr/>
        </p:nvSpPr>
        <p:spPr>
          <a:xfrm>
            <a:off x="4663324" y="1915004"/>
            <a:ext cx="6963473" cy="2595582"/>
          </a:xfrm>
          <a:prstGeom prst="rect">
            <a:avLst/>
          </a:prstGeom>
          <a:noFill/>
        </p:spPr>
        <p:txBody>
          <a:bodyPr wrap="square" rtlCol="0">
            <a:spAutoFit/>
          </a:bodyPr>
          <a:lstStyle/>
          <a:p>
            <a:pPr>
              <a:spcAft>
                <a:spcPts val="1000"/>
              </a:spcAft>
            </a:pPr>
            <a:r>
              <a:rPr lang="en-US" sz="3600" b="1" dirty="0">
                <a:solidFill>
                  <a:schemeClr val="accent4">
                    <a:lumMod val="20000"/>
                    <a:lumOff val="80000"/>
                  </a:schemeClr>
                </a:solidFill>
                <a:latin typeface="BIG CASLON MEDIUM" panose="02000603090000020003" pitchFamily="2" charset="-79"/>
                <a:cs typeface="BIG CASLON MEDIUM" panose="02000603090000020003" pitchFamily="2" charset="-79"/>
              </a:rPr>
              <a:t>“</a:t>
            </a:r>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He was usually a great glutton, and I promised myself some diversion in half starving him.”</a:t>
            </a:r>
          </a:p>
          <a:p>
            <a:pPr>
              <a:spcAft>
                <a:spcPts val="1000"/>
              </a:spcAft>
            </a:pPr>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 Benjamin Franklin, </a:t>
            </a:r>
            <a:r>
              <a:rPr lang="en-US" i="1" dirty="0">
                <a:solidFill>
                  <a:schemeClr val="accent4">
                    <a:lumMod val="20000"/>
                    <a:lumOff val="80000"/>
                  </a:schemeClr>
                </a:solidFill>
                <a:latin typeface="BIG CASLON MEDIUM" panose="02000603090000020003" pitchFamily="2" charset="-79"/>
                <a:cs typeface="BIG CASLON MEDIUM" panose="02000603090000020003" pitchFamily="2" charset="-79"/>
              </a:rPr>
              <a:t>The Autobiography</a:t>
            </a:r>
            <a:endParaRPr lang="en-US" sz="2400" dirty="0">
              <a:solidFill>
                <a:schemeClr val="accent4">
                  <a:lumMod val="20000"/>
                  <a:lumOff val="80000"/>
                </a:schemeClr>
              </a:solidFill>
              <a:latin typeface="Big Caslon Medium" panose="02000603090000020003" pitchFamily="2" charset="-79"/>
              <a:cs typeface="Big Caslon Medium" panose="02000603090000020003" pitchFamily="2" charset="-79"/>
            </a:endParaRPr>
          </a:p>
          <a:p>
            <a:endPar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endParaRPr>
          </a:p>
        </p:txBody>
      </p:sp>
      <p:sp>
        <p:nvSpPr>
          <p:cNvPr id="8" name="TextBox 7">
            <a:extLst>
              <a:ext uri="{FF2B5EF4-FFF2-40B4-BE49-F238E27FC236}">
                <a16:creationId xmlns:a16="http://schemas.microsoft.com/office/drawing/2014/main" id="{A5B937B8-23A5-434B-AC0F-A264520B7D26}"/>
              </a:ext>
            </a:extLst>
          </p:cNvPr>
          <p:cNvSpPr txBox="1"/>
          <p:nvPr/>
        </p:nvSpPr>
        <p:spPr>
          <a:xfrm>
            <a:off x="4625548" y="840038"/>
            <a:ext cx="7018105" cy="6104235"/>
          </a:xfrm>
          <a:prstGeom prst="rect">
            <a:avLst/>
          </a:prstGeom>
          <a:noFill/>
        </p:spPr>
        <p:txBody>
          <a:bodyPr wrap="square" rtlCol="0">
            <a:spAutoFit/>
          </a:bodyPr>
          <a:lstStyle/>
          <a:p>
            <a:pPr>
              <a:spcAft>
                <a:spcPts val="1000"/>
              </a:spcAft>
            </a:pPr>
            <a:r>
              <a:rPr lang="en-US" sz="2800" b="1" dirty="0">
                <a:solidFill>
                  <a:schemeClr val="accent4">
                    <a:lumMod val="20000"/>
                    <a:lumOff val="80000"/>
                  </a:schemeClr>
                </a:solidFill>
                <a:latin typeface="BIG CASLON MEDIUM" panose="02000603090000020003" pitchFamily="2" charset="-79"/>
                <a:cs typeface="BIG CASLON MEDIUM" panose="02000603090000020003" pitchFamily="2" charset="-79"/>
              </a:rPr>
              <a:t>“</a:t>
            </a:r>
            <a:r>
              <a:rPr lang="en-US" sz="2800" dirty="0">
                <a:solidFill>
                  <a:schemeClr val="accent4">
                    <a:lumMod val="20000"/>
                    <a:lumOff val="80000"/>
                  </a:schemeClr>
                </a:solidFill>
                <a:latin typeface="Big Caslon Medium" panose="02000603090000020003" pitchFamily="2" charset="-79"/>
                <a:cs typeface="Big Caslon Medium" panose="02000603090000020003" pitchFamily="2" charset="-79"/>
              </a:rPr>
              <a:t>I have been the more particular in this description of my journey, and shall be so of my first entry into that city, that you may in your mind compare such unlikely beginnings with the figure I have since made there. . . . I was dirty from my journey; my pockets were </a:t>
            </a:r>
            <a:r>
              <a:rPr lang="en-US" sz="2800" dirty="0" err="1">
                <a:solidFill>
                  <a:schemeClr val="accent4">
                    <a:lumMod val="20000"/>
                    <a:lumOff val="80000"/>
                  </a:schemeClr>
                </a:solidFill>
                <a:latin typeface="Big Caslon Medium" panose="02000603090000020003" pitchFamily="2" charset="-79"/>
                <a:cs typeface="Big Caslon Medium" panose="02000603090000020003" pitchFamily="2" charset="-79"/>
              </a:rPr>
              <a:t>stuff’d</a:t>
            </a:r>
            <a:r>
              <a:rPr lang="en-US" sz="2800" dirty="0">
                <a:solidFill>
                  <a:schemeClr val="accent4">
                    <a:lumMod val="20000"/>
                    <a:lumOff val="80000"/>
                  </a:schemeClr>
                </a:solidFill>
                <a:latin typeface="Big Caslon Medium" panose="02000603090000020003" pitchFamily="2" charset="-79"/>
                <a:cs typeface="Big Caslon Medium" panose="02000603090000020003" pitchFamily="2" charset="-79"/>
              </a:rPr>
              <a:t> out with shirts and stockings, and I knew no soul nor where to look for lodging. I was fatigued with traveling, rowing, and want of rest, I was very hungry; and my whole stock of cash consisted of a Dutch dollar, and about a shilling in copper.”</a:t>
            </a:r>
          </a:p>
          <a:p>
            <a:pPr>
              <a:spcAft>
                <a:spcPts val="1000"/>
              </a:spcAft>
            </a:pPr>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 Benjamin Franklin, </a:t>
            </a:r>
            <a:r>
              <a:rPr lang="en-US" i="1" dirty="0">
                <a:solidFill>
                  <a:schemeClr val="accent4">
                    <a:lumMod val="20000"/>
                    <a:lumOff val="80000"/>
                  </a:schemeClr>
                </a:solidFill>
                <a:latin typeface="BIG CASLON MEDIUM" panose="02000603090000020003" pitchFamily="2" charset="-79"/>
                <a:cs typeface="BIG CASLON MEDIUM" panose="02000603090000020003" pitchFamily="2" charset="-79"/>
              </a:rPr>
              <a:t>The Autobiography</a:t>
            </a:r>
            <a:endParaRPr lang="en-US" dirty="0">
              <a:solidFill>
                <a:schemeClr val="accent4">
                  <a:lumMod val="20000"/>
                  <a:lumOff val="80000"/>
                </a:schemeClr>
              </a:solidFill>
              <a:latin typeface="Big Caslon Medium" panose="02000603090000020003" pitchFamily="2" charset="-79"/>
              <a:cs typeface="Big Caslon Medium" panose="02000603090000020003" pitchFamily="2" charset="-79"/>
            </a:endParaRPr>
          </a:p>
          <a:p>
            <a:endParaRPr lang="en-US" sz="2000" dirty="0">
              <a:solidFill>
                <a:schemeClr val="accent4">
                  <a:lumMod val="20000"/>
                  <a:lumOff val="80000"/>
                </a:schemeClr>
              </a:solidFill>
              <a:latin typeface="Big Caslon Medium" panose="02000603090000020003" pitchFamily="2" charset="-79"/>
              <a:cs typeface="Big Caslon Medium" panose="02000603090000020003" pitchFamily="2" charset="-79"/>
            </a:endParaRPr>
          </a:p>
        </p:txBody>
      </p:sp>
      <p:pic>
        <p:nvPicPr>
          <p:cNvPr id="2050" name="Picture 2">
            <a:extLst>
              <a:ext uri="{FF2B5EF4-FFF2-40B4-BE49-F238E27FC236}">
                <a16:creationId xmlns:a16="http://schemas.microsoft.com/office/drawing/2014/main" id="{ACB36754-D2B8-634A-A677-82BFC9B16B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2316" y="3920487"/>
            <a:ext cx="1277004" cy="24453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BB10049-49F6-2E40-9127-D235F6D41F41}"/>
              </a:ext>
            </a:extLst>
          </p:cNvPr>
          <p:cNvSpPr txBox="1"/>
          <p:nvPr/>
        </p:nvSpPr>
        <p:spPr>
          <a:xfrm>
            <a:off x="4663322" y="840038"/>
            <a:ext cx="6925701" cy="4780796"/>
          </a:xfrm>
          <a:prstGeom prst="rect">
            <a:avLst/>
          </a:prstGeom>
          <a:noFill/>
        </p:spPr>
        <p:txBody>
          <a:bodyPr wrap="square" rtlCol="0">
            <a:spAutoFit/>
          </a:bodyPr>
          <a:lstStyle/>
          <a:p>
            <a:pPr>
              <a:spcAft>
                <a:spcPts val="1000"/>
              </a:spcAft>
            </a:pPr>
            <a:r>
              <a:rPr lang="en-US" sz="3600" b="1" dirty="0">
                <a:solidFill>
                  <a:schemeClr val="accent4">
                    <a:lumMod val="20000"/>
                    <a:lumOff val="80000"/>
                  </a:schemeClr>
                </a:solidFill>
                <a:latin typeface="BIG CASLON MEDIUM" panose="02000603090000020003" pitchFamily="2" charset="-79"/>
                <a:cs typeface="BIG CASLON MEDIUM" panose="02000603090000020003" pitchFamily="2" charset="-79"/>
              </a:rPr>
              <a:t>“</a:t>
            </a:r>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I stood out two or three weeks, . . . that, notwithstanding the master's protection, I found myself </a:t>
            </a:r>
            <a:r>
              <a:rPr lang="en-US" sz="3600" dirty="0" err="1">
                <a:solidFill>
                  <a:schemeClr val="accent4">
                    <a:lumMod val="20000"/>
                    <a:lumOff val="80000"/>
                  </a:schemeClr>
                </a:solidFill>
                <a:latin typeface="Big Caslon Medium" panose="02000603090000020003" pitchFamily="2" charset="-79"/>
                <a:cs typeface="Big Caslon Medium" panose="02000603090000020003" pitchFamily="2" charset="-79"/>
              </a:rPr>
              <a:t>oblig'd</a:t>
            </a:r>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 to comply and pay the money, </a:t>
            </a:r>
            <a:r>
              <a:rPr lang="en-US" sz="3600" dirty="0" err="1">
                <a:solidFill>
                  <a:schemeClr val="accent4">
                    <a:lumMod val="20000"/>
                    <a:lumOff val="80000"/>
                  </a:schemeClr>
                </a:solidFill>
                <a:latin typeface="Big Caslon Medium" panose="02000603090000020003" pitchFamily="2" charset="-79"/>
                <a:cs typeface="Big Caslon Medium" panose="02000603090000020003" pitchFamily="2" charset="-79"/>
              </a:rPr>
              <a:t>convinc'd</a:t>
            </a:r>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 of the folly of being on ill terms with those one is to live with continually.”</a:t>
            </a:r>
          </a:p>
          <a:p>
            <a:pPr>
              <a:spcAft>
                <a:spcPts val="1000"/>
              </a:spcAft>
            </a:pPr>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 Benjamin Franklin, </a:t>
            </a:r>
            <a:r>
              <a:rPr lang="en-US" i="1" dirty="0">
                <a:solidFill>
                  <a:schemeClr val="accent4">
                    <a:lumMod val="20000"/>
                    <a:lumOff val="80000"/>
                  </a:schemeClr>
                </a:solidFill>
                <a:latin typeface="BIG CASLON MEDIUM" panose="02000603090000020003" pitchFamily="2" charset="-79"/>
                <a:cs typeface="BIG CASLON MEDIUM" panose="02000603090000020003" pitchFamily="2" charset="-79"/>
              </a:rPr>
              <a:t>The Autobiography</a:t>
            </a:r>
            <a:endParaRPr lang="en-US" dirty="0">
              <a:solidFill>
                <a:schemeClr val="accent4">
                  <a:lumMod val="20000"/>
                  <a:lumOff val="80000"/>
                </a:schemeClr>
              </a:solidFill>
              <a:latin typeface="Big Caslon Medium" panose="02000603090000020003" pitchFamily="2" charset="-79"/>
              <a:cs typeface="Big Caslon Medium" panose="02000603090000020003" pitchFamily="2" charset="-79"/>
            </a:endParaRPr>
          </a:p>
          <a:p>
            <a:endParaRPr lang="en-US" dirty="0"/>
          </a:p>
        </p:txBody>
      </p:sp>
      <p:sp>
        <p:nvSpPr>
          <p:cNvPr id="12" name="TextBox 11">
            <a:extLst>
              <a:ext uri="{FF2B5EF4-FFF2-40B4-BE49-F238E27FC236}">
                <a16:creationId xmlns:a16="http://schemas.microsoft.com/office/drawing/2014/main" id="{053040DE-CE89-A44D-A425-1D8DB4F5C296}"/>
              </a:ext>
            </a:extLst>
          </p:cNvPr>
          <p:cNvSpPr txBox="1"/>
          <p:nvPr/>
        </p:nvSpPr>
        <p:spPr>
          <a:xfrm>
            <a:off x="4663324" y="761603"/>
            <a:ext cx="6925702" cy="4780796"/>
          </a:xfrm>
          <a:prstGeom prst="rect">
            <a:avLst/>
          </a:prstGeom>
          <a:noFill/>
        </p:spPr>
        <p:txBody>
          <a:bodyPr wrap="square" rtlCol="0">
            <a:spAutoFit/>
          </a:bodyPr>
          <a:lstStyle/>
          <a:p>
            <a:pPr>
              <a:spcAft>
                <a:spcPts val="1000"/>
              </a:spcAft>
            </a:pPr>
            <a:r>
              <a:rPr lang="en-US" sz="3600" b="1" dirty="0">
                <a:solidFill>
                  <a:schemeClr val="accent4">
                    <a:lumMod val="20000"/>
                    <a:lumOff val="80000"/>
                  </a:schemeClr>
                </a:solidFill>
                <a:latin typeface="BIG CASLON MEDIUM" panose="02000603090000020003" pitchFamily="2" charset="-79"/>
                <a:cs typeface="BIG CASLON MEDIUM" panose="02000603090000020003" pitchFamily="2" charset="-79"/>
              </a:rPr>
              <a:t>“</a:t>
            </a:r>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But what shall we think of a governor's playing such pitiful tricks, and imposing so grossly on a poor ignorant boy! It was a habit he had acquired. He </a:t>
            </a:r>
            <a:r>
              <a:rPr lang="en-US" sz="3600" dirty="0" err="1">
                <a:solidFill>
                  <a:schemeClr val="accent4">
                    <a:lumMod val="20000"/>
                    <a:lumOff val="80000"/>
                  </a:schemeClr>
                </a:solidFill>
                <a:latin typeface="Big Caslon Medium" panose="02000603090000020003" pitchFamily="2" charset="-79"/>
                <a:cs typeface="Big Caslon Medium" panose="02000603090000020003" pitchFamily="2" charset="-79"/>
              </a:rPr>
              <a:t>wish'd</a:t>
            </a:r>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 to please everybody; and, having little to give, he gave expectations.”</a:t>
            </a:r>
          </a:p>
          <a:p>
            <a:pPr>
              <a:spcAft>
                <a:spcPts val="1000"/>
              </a:spcAft>
            </a:pPr>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 Benjamin Franklin, </a:t>
            </a:r>
            <a:r>
              <a:rPr lang="en-US" i="1" dirty="0">
                <a:solidFill>
                  <a:schemeClr val="accent4">
                    <a:lumMod val="20000"/>
                    <a:lumOff val="80000"/>
                  </a:schemeClr>
                </a:solidFill>
                <a:latin typeface="BIG CASLON MEDIUM" panose="02000603090000020003" pitchFamily="2" charset="-79"/>
                <a:cs typeface="BIG CASLON MEDIUM" panose="02000603090000020003" pitchFamily="2" charset="-79"/>
              </a:rPr>
              <a:t>The Autobiography</a:t>
            </a:r>
            <a:endParaRPr lang="en-US" sz="2400" dirty="0">
              <a:solidFill>
                <a:schemeClr val="accent4">
                  <a:lumMod val="20000"/>
                  <a:lumOff val="80000"/>
                </a:schemeClr>
              </a:solidFill>
              <a:latin typeface="Big Caslon Medium" panose="02000603090000020003" pitchFamily="2" charset="-79"/>
              <a:cs typeface="Big Caslon Medium" panose="02000603090000020003" pitchFamily="2" charset="-79"/>
            </a:endParaRPr>
          </a:p>
          <a:p>
            <a:endParaRPr lang="en-US" dirty="0"/>
          </a:p>
        </p:txBody>
      </p:sp>
      <p:sp>
        <p:nvSpPr>
          <p:cNvPr id="13" name="TextBox 12">
            <a:extLst>
              <a:ext uri="{FF2B5EF4-FFF2-40B4-BE49-F238E27FC236}">
                <a16:creationId xmlns:a16="http://schemas.microsoft.com/office/drawing/2014/main" id="{214EA95D-D059-BA4E-92A5-466A0E650519}"/>
              </a:ext>
            </a:extLst>
          </p:cNvPr>
          <p:cNvSpPr txBox="1"/>
          <p:nvPr/>
        </p:nvSpPr>
        <p:spPr>
          <a:xfrm>
            <a:off x="4533144" y="732316"/>
            <a:ext cx="7110509" cy="5888792"/>
          </a:xfrm>
          <a:prstGeom prst="rect">
            <a:avLst/>
          </a:prstGeom>
          <a:noFill/>
        </p:spPr>
        <p:txBody>
          <a:bodyPr wrap="square" rtlCol="0">
            <a:spAutoFit/>
          </a:bodyPr>
          <a:lstStyle/>
          <a:p>
            <a:pPr>
              <a:spcAft>
                <a:spcPts val="1000"/>
              </a:spcAft>
            </a:pPr>
            <a:r>
              <a:rPr lang="en-US" sz="3600" b="1" dirty="0">
                <a:solidFill>
                  <a:schemeClr val="accent4">
                    <a:lumMod val="20000"/>
                    <a:lumOff val="80000"/>
                  </a:schemeClr>
                </a:solidFill>
                <a:latin typeface="BIG CASLON MEDIUM" panose="02000603090000020003" pitchFamily="2" charset="-79"/>
                <a:cs typeface="BIG CASLON MEDIUM" panose="02000603090000020003" pitchFamily="2" charset="-79"/>
              </a:rPr>
              <a:t>“</a:t>
            </a:r>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I went on pleasantly, but poor </a:t>
            </a:r>
            <a:r>
              <a:rPr lang="en-US" sz="3600" dirty="0" err="1">
                <a:solidFill>
                  <a:schemeClr val="accent4">
                    <a:lumMod val="20000"/>
                    <a:lumOff val="80000"/>
                  </a:schemeClr>
                </a:solidFill>
                <a:latin typeface="Big Caslon Medium" panose="02000603090000020003" pitchFamily="2" charset="-79"/>
                <a:cs typeface="Big Caslon Medium" panose="02000603090000020003" pitchFamily="2" charset="-79"/>
              </a:rPr>
              <a:t>Keimer</a:t>
            </a:r>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 suffered grievously, tired of the project, </a:t>
            </a:r>
            <a:r>
              <a:rPr lang="en-US" sz="3600" dirty="0" err="1">
                <a:solidFill>
                  <a:schemeClr val="accent4">
                    <a:lumMod val="20000"/>
                    <a:lumOff val="80000"/>
                  </a:schemeClr>
                </a:solidFill>
                <a:latin typeface="Big Caslon Medium" panose="02000603090000020003" pitchFamily="2" charset="-79"/>
                <a:cs typeface="Big Caslon Medium" panose="02000603090000020003" pitchFamily="2" charset="-79"/>
              </a:rPr>
              <a:t>long'd</a:t>
            </a:r>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 for the flesh-pots of Egypt, and </a:t>
            </a:r>
            <a:r>
              <a:rPr lang="en-US" sz="3600" dirty="0" err="1">
                <a:solidFill>
                  <a:schemeClr val="accent4">
                    <a:lumMod val="20000"/>
                    <a:lumOff val="80000"/>
                  </a:schemeClr>
                </a:solidFill>
                <a:latin typeface="Big Caslon Medium" panose="02000603090000020003" pitchFamily="2" charset="-79"/>
                <a:cs typeface="Big Caslon Medium" panose="02000603090000020003" pitchFamily="2" charset="-79"/>
              </a:rPr>
              <a:t>order'd</a:t>
            </a:r>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 a roast pig. He invited me and two women friends to dine with him; but, it being brought too soon upon table, he could not resist the temptation, and ate the whole before we came.”</a:t>
            </a:r>
          </a:p>
          <a:p>
            <a:pPr>
              <a:spcAft>
                <a:spcPts val="1000"/>
              </a:spcAft>
            </a:pPr>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 Benjamin Franklin, </a:t>
            </a:r>
            <a:r>
              <a:rPr lang="en-US" i="1" dirty="0">
                <a:solidFill>
                  <a:schemeClr val="accent4">
                    <a:lumMod val="20000"/>
                    <a:lumOff val="80000"/>
                  </a:schemeClr>
                </a:solidFill>
                <a:latin typeface="BIG CASLON MEDIUM" panose="02000603090000020003" pitchFamily="2" charset="-79"/>
                <a:cs typeface="BIG CASLON MEDIUM" panose="02000603090000020003" pitchFamily="2" charset="-79"/>
              </a:rPr>
              <a:t>The Autobiography</a:t>
            </a:r>
            <a:endParaRPr lang="en-US" dirty="0">
              <a:solidFill>
                <a:schemeClr val="accent4">
                  <a:lumMod val="20000"/>
                  <a:lumOff val="80000"/>
                </a:schemeClr>
              </a:solidFill>
              <a:latin typeface="Big Caslon Medium" panose="02000603090000020003" pitchFamily="2" charset="-79"/>
              <a:cs typeface="Big Caslon Medium" panose="02000603090000020003" pitchFamily="2" charset="-79"/>
            </a:endParaRPr>
          </a:p>
          <a:p>
            <a:endParaRPr lang="en-US" dirty="0"/>
          </a:p>
        </p:txBody>
      </p:sp>
      <p:sp>
        <p:nvSpPr>
          <p:cNvPr id="16" name="TextBox 15">
            <a:extLst>
              <a:ext uri="{FF2B5EF4-FFF2-40B4-BE49-F238E27FC236}">
                <a16:creationId xmlns:a16="http://schemas.microsoft.com/office/drawing/2014/main" id="{65B6C794-D73A-DA40-A143-39B3A133AB80}"/>
              </a:ext>
            </a:extLst>
          </p:cNvPr>
          <p:cNvSpPr txBox="1"/>
          <p:nvPr/>
        </p:nvSpPr>
        <p:spPr>
          <a:xfrm>
            <a:off x="4608696" y="761603"/>
            <a:ext cx="6980329" cy="4226798"/>
          </a:xfrm>
          <a:prstGeom prst="rect">
            <a:avLst/>
          </a:prstGeom>
          <a:noFill/>
        </p:spPr>
        <p:txBody>
          <a:bodyPr wrap="square" rtlCol="0">
            <a:spAutoFit/>
          </a:bodyPr>
          <a:lstStyle/>
          <a:p>
            <a:pPr>
              <a:spcAft>
                <a:spcPts val="1000"/>
              </a:spcAft>
            </a:pPr>
            <a:r>
              <a:rPr lang="en-US" sz="3600" b="1" dirty="0">
                <a:solidFill>
                  <a:schemeClr val="accent4">
                    <a:lumMod val="20000"/>
                    <a:lumOff val="80000"/>
                  </a:schemeClr>
                </a:solidFill>
                <a:latin typeface="BIG CASLON MEDIUM" panose="02000603090000020003" pitchFamily="2" charset="-79"/>
                <a:cs typeface="BIG CASLON MEDIUM" panose="02000603090000020003" pitchFamily="2" charset="-79"/>
              </a:rPr>
              <a:t>“</a:t>
            </a:r>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He was otherwise an ingenious, sensible man, a pretty good writer, and a good governor for the people. . . . Several of our best laws were of his planning and passed during his administration.”</a:t>
            </a:r>
          </a:p>
          <a:p>
            <a:pPr>
              <a:spcAft>
                <a:spcPts val="1000"/>
              </a:spcAft>
            </a:pPr>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 Benjamin Franklin, </a:t>
            </a:r>
            <a:r>
              <a:rPr lang="en-US" i="1" dirty="0">
                <a:solidFill>
                  <a:schemeClr val="accent4">
                    <a:lumMod val="20000"/>
                    <a:lumOff val="80000"/>
                  </a:schemeClr>
                </a:solidFill>
                <a:latin typeface="BIG CASLON MEDIUM" panose="02000603090000020003" pitchFamily="2" charset="-79"/>
                <a:cs typeface="BIG CASLON MEDIUM" panose="02000603090000020003" pitchFamily="2" charset="-79"/>
              </a:rPr>
              <a:t>The Autobiography</a:t>
            </a:r>
            <a:endParaRPr lang="en-US" sz="2400" dirty="0">
              <a:solidFill>
                <a:schemeClr val="accent4">
                  <a:lumMod val="20000"/>
                  <a:lumOff val="80000"/>
                </a:schemeClr>
              </a:solidFill>
              <a:latin typeface="Big Caslon Medium" panose="02000603090000020003" pitchFamily="2" charset="-79"/>
              <a:cs typeface="Big Caslon Medium" panose="02000603090000020003" pitchFamily="2" charset="-79"/>
            </a:endParaRPr>
          </a:p>
          <a:p>
            <a:endParaRPr lang="en-US" dirty="0"/>
          </a:p>
        </p:txBody>
      </p:sp>
      <p:sp>
        <p:nvSpPr>
          <p:cNvPr id="17" name="TextBox 16">
            <a:extLst>
              <a:ext uri="{FF2B5EF4-FFF2-40B4-BE49-F238E27FC236}">
                <a16:creationId xmlns:a16="http://schemas.microsoft.com/office/drawing/2014/main" id="{43B4B046-C46F-034D-8391-5916BE8C1E57}"/>
              </a:ext>
            </a:extLst>
          </p:cNvPr>
          <p:cNvSpPr txBox="1"/>
          <p:nvPr/>
        </p:nvSpPr>
        <p:spPr>
          <a:xfrm>
            <a:off x="4520893" y="804756"/>
            <a:ext cx="7068129" cy="2010807"/>
          </a:xfrm>
          <a:prstGeom prst="rect">
            <a:avLst/>
          </a:prstGeom>
          <a:noFill/>
        </p:spPr>
        <p:txBody>
          <a:bodyPr wrap="square" rtlCol="0">
            <a:spAutoFit/>
          </a:bodyPr>
          <a:lstStyle/>
          <a:p>
            <a:pPr>
              <a:spcAft>
                <a:spcPts val="1000"/>
              </a:spcAft>
            </a:pPr>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“Early to bed and early to rise, makes a man healthy, wealthy, and wise.”</a:t>
            </a:r>
          </a:p>
          <a:p>
            <a:pPr>
              <a:spcAft>
                <a:spcPts val="1000"/>
              </a:spcAft>
            </a:pPr>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 Benjamin Franklin, </a:t>
            </a:r>
            <a:r>
              <a:rPr lang="en-US" i="1" dirty="0">
                <a:solidFill>
                  <a:schemeClr val="accent4">
                    <a:lumMod val="20000"/>
                    <a:lumOff val="80000"/>
                  </a:schemeClr>
                </a:solidFill>
                <a:latin typeface="BIG CASLON MEDIUM" panose="02000603090000020003" pitchFamily="2" charset="-79"/>
                <a:cs typeface="BIG CASLON MEDIUM" panose="02000603090000020003" pitchFamily="2" charset="-79"/>
              </a:rPr>
              <a:t>Poor Richard’s Almanack</a:t>
            </a:r>
            <a:endParaRPr lang="en-US" dirty="0">
              <a:solidFill>
                <a:schemeClr val="accent4">
                  <a:lumMod val="20000"/>
                  <a:lumOff val="80000"/>
                </a:schemeClr>
              </a:solidFill>
              <a:latin typeface="Big Caslon Medium" panose="02000603090000020003" pitchFamily="2" charset="-79"/>
              <a:cs typeface="Big Caslon Medium" panose="02000603090000020003" pitchFamily="2" charset="-79"/>
            </a:endParaRPr>
          </a:p>
          <a:p>
            <a:endParaRPr lang="en-US" dirty="0"/>
          </a:p>
        </p:txBody>
      </p:sp>
      <p:sp>
        <p:nvSpPr>
          <p:cNvPr id="18" name="TextBox 17">
            <a:extLst>
              <a:ext uri="{FF2B5EF4-FFF2-40B4-BE49-F238E27FC236}">
                <a16:creationId xmlns:a16="http://schemas.microsoft.com/office/drawing/2014/main" id="{ED8E9D10-F93E-6249-939E-87F24E302636}"/>
              </a:ext>
            </a:extLst>
          </p:cNvPr>
          <p:cNvSpPr txBox="1"/>
          <p:nvPr/>
        </p:nvSpPr>
        <p:spPr>
          <a:xfrm>
            <a:off x="4567881" y="4436124"/>
            <a:ext cx="7018105" cy="2010807"/>
          </a:xfrm>
          <a:prstGeom prst="rect">
            <a:avLst/>
          </a:prstGeom>
          <a:noFill/>
        </p:spPr>
        <p:txBody>
          <a:bodyPr wrap="square" rtlCol="0">
            <a:spAutoFit/>
          </a:bodyPr>
          <a:lstStyle/>
          <a:p>
            <a:pPr>
              <a:spcAft>
                <a:spcPts val="1000"/>
              </a:spcAft>
            </a:pPr>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“He that falls in love with himself, will have no Rivals.”</a:t>
            </a:r>
          </a:p>
          <a:p>
            <a:pPr>
              <a:spcAft>
                <a:spcPts val="1000"/>
              </a:spcAft>
            </a:pPr>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 Benjamin Franklin, </a:t>
            </a:r>
            <a:r>
              <a:rPr lang="en-US" i="1" dirty="0">
                <a:solidFill>
                  <a:schemeClr val="accent4">
                    <a:lumMod val="20000"/>
                    <a:lumOff val="80000"/>
                  </a:schemeClr>
                </a:solidFill>
                <a:latin typeface="BIG CASLON MEDIUM" panose="02000603090000020003" pitchFamily="2" charset="-79"/>
                <a:cs typeface="BIG CASLON MEDIUM" panose="02000603090000020003" pitchFamily="2" charset="-79"/>
              </a:rPr>
              <a:t>Poor Richard’s Almanack</a:t>
            </a:r>
            <a:endParaRPr lang="en-US" dirty="0">
              <a:solidFill>
                <a:schemeClr val="accent4">
                  <a:lumMod val="20000"/>
                  <a:lumOff val="80000"/>
                </a:schemeClr>
              </a:solidFill>
              <a:latin typeface="Big Caslon Medium" panose="02000603090000020003" pitchFamily="2" charset="-79"/>
              <a:cs typeface="Big Caslon Medium" panose="02000603090000020003" pitchFamily="2" charset="-79"/>
            </a:endParaRPr>
          </a:p>
          <a:p>
            <a:endParaRPr lang="en-US" dirty="0"/>
          </a:p>
        </p:txBody>
      </p:sp>
      <p:sp>
        <p:nvSpPr>
          <p:cNvPr id="20" name="TextBox 19">
            <a:extLst>
              <a:ext uri="{FF2B5EF4-FFF2-40B4-BE49-F238E27FC236}">
                <a16:creationId xmlns:a16="http://schemas.microsoft.com/office/drawing/2014/main" id="{9975350A-7EC9-5545-A46B-B3DD09ED6888}"/>
              </a:ext>
            </a:extLst>
          </p:cNvPr>
          <p:cNvSpPr txBox="1"/>
          <p:nvPr/>
        </p:nvSpPr>
        <p:spPr>
          <a:xfrm>
            <a:off x="234766" y="938334"/>
            <a:ext cx="2377549" cy="2287806"/>
          </a:xfrm>
          <a:prstGeom prst="rect">
            <a:avLst/>
          </a:prstGeom>
          <a:solidFill>
            <a:schemeClr val="accent4">
              <a:lumMod val="20000"/>
              <a:lumOff val="80000"/>
              <a:alpha val="0"/>
            </a:schemeClr>
          </a:solidFill>
        </p:spPr>
        <p:txBody>
          <a:bodyPr wrap="square" rtlCol="0">
            <a:spAutoFit/>
          </a:bodyPr>
          <a:lstStyle/>
          <a:p>
            <a:pPr>
              <a:spcAft>
                <a:spcPts val="1000"/>
              </a:spcAft>
            </a:pPr>
            <a:r>
              <a:rPr lang="en-US" dirty="0">
                <a:latin typeface="Big Caslon Medium" panose="02000603090000020003" pitchFamily="2" charset="-79"/>
                <a:cs typeface="Big Caslon Medium" panose="02000603090000020003" pitchFamily="2" charset="-79"/>
              </a:rPr>
              <a:t>1723: absconds to Philadelphia and finds work at print shop</a:t>
            </a:r>
          </a:p>
          <a:p>
            <a:pPr>
              <a:spcAft>
                <a:spcPts val="1000"/>
              </a:spcAft>
            </a:pPr>
            <a:r>
              <a:rPr lang="en-US" dirty="0">
                <a:latin typeface="Big Caslon Medium" panose="02000603090000020003" pitchFamily="2" charset="-79"/>
                <a:cs typeface="Big Caslon Medium" panose="02000603090000020003" pitchFamily="2" charset="-79"/>
              </a:rPr>
              <a:t>1724-1725: works at print shops in London</a:t>
            </a:r>
          </a:p>
          <a:p>
            <a:pPr>
              <a:spcAft>
                <a:spcPts val="1000"/>
              </a:spcAft>
            </a:pPr>
            <a:r>
              <a:rPr lang="en-US" dirty="0">
                <a:latin typeface="Big Caslon Medium" panose="02000603090000020003" pitchFamily="2" charset="-79"/>
                <a:cs typeface="Big Caslon Medium" panose="02000603090000020003" pitchFamily="2" charset="-79"/>
              </a:rPr>
              <a:t>1728: opens print shop in Philadelphia</a:t>
            </a:r>
          </a:p>
        </p:txBody>
      </p:sp>
      <p:sp>
        <p:nvSpPr>
          <p:cNvPr id="21" name="TextBox 20">
            <a:extLst>
              <a:ext uri="{FF2B5EF4-FFF2-40B4-BE49-F238E27FC236}">
                <a16:creationId xmlns:a16="http://schemas.microsoft.com/office/drawing/2014/main" id="{2145C4A6-4451-5842-AEDD-EA0B2CDFA1BA}"/>
              </a:ext>
            </a:extLst>
          </p:cNvPr>
          <p:cNvSpPr txBox="1"/>
          <p:nvPr/>
        </p:nvSpPr>
        <p:spPr>
          <a:xfrm>
            <a:off x="234767" y="3212795"/>
            <a:ext cx="3610303" cy="646331"/>
          </a:xfrm>
          <a:prstGeom prst="rect">
            <a:avLst/>
          </a:prstGeom>
          <a:solidFill>
            <a:schemeClr val="accent4">
              <a:lumMod val="20000"/>
              <a:lumOff val="80000"/>
              <a:alpha val="0"/>
            </a:schemeClr>
          </a:solidFill>
        </p:spPr>
        <p:txBody>
          <a:bodyPr wrap="square" rtlCol="0">
            <a:spAutoFit/>
          </a:bodyPr>
          <a:lstStyle/>
          <a:p>
            <a:pPr>
              <a:spcAft>
                <a:spcPts val="1000"/>
              </a:spcAft>
            </a:pPr>
            <a:r>
              <a:rPr lang="en-US" dirty="0">
                <a:latin typeface="Big Caslon Medium" panose="02000603090000020003" pitchFamily="2" charset="-79"/>
                <a:cs typeface="Big Caslon Medium" panose="02000603090000020003" pitchFamily="2" charset="-79"/>
              </a:rPr>
              <a:t>1729: begins publishing newspaper called </a:t>
            </a:r>
            <a:r>
              <a:rPr lang="en-US" i="1" dirty="0" err="1">
                <a:latin typeface="Big Caslon Medium" panose="02000603090000020003" pitchFamily="2" charset="-79"/>
                <a:cs typeface="Big Caslon Medium" panose="02000603090000020003" pitchFamily="2" charset="-79"/>
              </a:rPr>
              <a:t>ThePennsylvania</a:t>
            </a:r>
            <a:r>
              <a:rPr lang="en-US" i="1" dirty="0">
                <a:latin typeface="Big Caslon Medium" panose="02000603090000020003" pitchFamily="2" charset="-79"/>
                <a:cs typeface="Big Caslon Medium" panose="02000603090000020003" pitchFamily="2" charset="-79"/>
              </a:rPr>
              <a:t> Gazette</a:t>
            </a:r>
            <a:endParaRPr lang="en-US" dirty="0">
              <a:latin typeface="Big Caslon Medium" panose="02000603090000020003" pitchFamily="2" charset="-79"/>
              <a:cs typeface="Big Caslon Medium" panose="02000603090000020003" pitchFamily="2" charset="-79"/>
            </a:endParaRPr>
          </a:p>
        </p:txBody>
      </p:sp>
      <p:sp>
        <p:nvSpPr>
          <p:cNvPr id="24" name="TextBox 23">
            <a:extLst>
              <a:ext uri="{FF2B5EF4-FFF2-40B4-BE49-F238E27FC236}">
                <a16:creationId xmlns:a16="http://schemas.microsoft.com/office/drawing/2014/main" id="{ABEB9EAB-CE77-EB4C-8444-4119F23B3CED}"/>
              </a:ext>
            </a:extLst>
          </p:cNvPr>
          <p:cNvSpPr txBox="1"/>
          <p:nvPr/>
        </p:nvSpPr>
        <p:spPr>
          <a:xfrm>
            <a:off x="254645" y="3901354"/>
            <a:ext cx="2222666" cy="2564805"/>
          </a:xfrm>
          <a:prstGeom prst="rect">
            <a:avLst/>
          </a:prstGeom>
          <a:solidFill>
            <a:schemeClr val="accent4">
              <a:lumMod val="20000"/>
              <a:lumOff val="80000"/>
              <a:alpha val="0"/>
            </a:schemeClr>
          </a:solidFill>
        </p:spPr>
        <p:txBody>
          <a:bodyPr wrap="square" rtlCol="0">
            <a:spAutoFit/>
          </a:bodyPr>
          <a:lstStyle/>
          <a:p>
            <a:pPr>
              <a:spcAft>
                <a:spcPts val="1000"/>
              </a:spcAft>
            </a:pPr>
            <a:r>
              <a:rPr lang="en-US" dirty="0">
                <a:latin typeface="Big Caslon Medium" panose="02000603090000020003" pitchFamily="2" charset="-79"/>
                <a:cs typeface="Big Caslon Medium" panose="02000603090000020003" pitchFamily="2" charset="-79"/>
              </a:rPr>
              <a:t>1730: enters common-law marriage with Deborah Read</a:t>
            </a:r>
          </a:p>
          <a:p>
            <a:pPr>
              <a:spcAft>
                <a:spcPts val="1000"/>
              </a:spcAft>
            </a:pPr>
            <a:r>
              <a:rPr lang="en-US" dirty="0">
                <a:latin typeface="Big Caslon Medium" panose="02000603090000020003" pitchFamily="2" charset="-79"/>
                <a:cs typeface="Big Caslon Medium" panose="02000603090000020003" pitchFamily="2" charset="-79"/>
              </a:rPr>
              <a:t>1732: begins publishing </a:t>
            </a:r>
            <a:r>
              <a:rPr lang="en-US" i="1" dirty="0">
                <a:latin typeface="Big Caslon Medium" panose="02000603090000020003" pitchFamily="2" charset="-79"/>
                <a:cs typeface="Big Caslon Medium" panose="02000603090000020003" pitchFamily="2" charset="-79"/>
                <a:hlinkClick r:id="rId4"/>
              </a:rPr>
              <a:t>Poor Richard’s Almanack</a:t>
            </a:r>
            <a:endParaRPr lang="en-US" i="1" dirty="0">
              <a:latin typeface="Big Caslon Medium" panose="02000603090000020003" pitchFamily="2" charset="-79"/>
              <a:cs typeface="Big Caslon Medium" panose="02000603090000020003" pitchFamily="2" charset="-79"/>
            </a:endParaRPr>
          </a:p>
          <a:p>
            <a:pPr>
              <a:spcAft>
                <a:spcPts val="1000"/>
              </a:spcAft>
            </a:pPr>
            <a:r>
              <a:rPr lang="en-US" dirty="0">
                <a:latin typeface="Big Caslon Medium" panose="02000603090000020003" pitchFamily="2" charset="-79"/>
                <a:cs typeface="Big Caslon Medium" panose="02000603090000020003" pitchFamily="2" charset="-79"/>
              </a:rPr>
              <a:t>1748: retires from printing</a:t>
            </a:r>
          </a:p>
        </p:txBody>
      </p:sp>
      <p:pic>
        <p:nvPicPr>
          <p:cNvPr id="2052" name="Picture 4">
            <a:extLst>
              <a:ext uri="{FF2B5EF4-FFF2-40B4-BE49-F238E27FC236}">
                <a16:creationId xmlns:a16="http://schemas.microsoft.com/office/drawing/2014/main" id="{328CBE53-BEEC-884C-BF7A-37F21DDD08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2366" y="1032703"/>
            <a:ext cx="1281317" cy="2023133"/>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783BCAF7-4C3B-564E-B2F6-9082DE558B47}"/>
              </a:ext>
            </a:extLst>
          </p:cNvPr>
          <p:cNvSpPr txBox="1"/>
          <p:nvPr/>
        </p:nvSpPr>
        <p:spPr>
          <a:xfrm>
            <a:off x="-2955047" y="7231452"/>
            <a:ext cx="2955047" cy="738664"/>
          </a:xfrm>
          <a:prstGeom prst="rect">
            <a:avLst/>
          </a:prstGeom>
          <a:noFill/>
        </p:spPr>
        <p:txBody>
          <a:bodyPr wrap="square" rtlCol="0">
            <a:spAutoFit/>
          </a:bodyPr>
          <a:lstStyle/>
          <a:p>
            <a:r>
              <a:rPr lang="en-US" sz="1400" dirty="0">
                <a:solidFill>
                  <a:schemeClr val="accent4">
                    <a:lumMod val="20000"/>
                    <a:lumOff val="80000"/>
                  </a:schemeClr>
                </a:solidFill>
                <a:latin typeface="Big Caslon Medium" panose="02000603090000020003" pitchFamily="2" charset="-79"/>
                <a:cs typeface="Big Caslon Medium" panose="02000603090000020003" pitchFamily="2" charset="-79"/>
              </a:rPr>
              <a:t>Elmer Boyd Smith, illustration for </a:t>
            </a:r>
            <a:r>
              <a:rPr lang="en-US" sz="1400" i="1" dirty="0">
                <a:solidFill>
                  <a:schemeClr val="accent4">
                    <a:lumMod val="20000"/>
                    <a:lumOff val="80000"/>
                  </a:schemeClr>
                </a:solidFill>
                <a:latin typeface="Big Caslon Medium" panose="02000603090000020003" pitchFamily="2" charset="-79"/>
                <a:cs typeface="Big Caslon Medium" panose="02000603090000020003" pitchFamily="2" charset="-79"/>
              </a:rPr>
              <a:t>The Autobiography</a:t>
            </a:r>
            <a:r>
              <a:rPr lang="en-US" sz="1400" dirty="0">
                <a:solidFill>
                  <a:schemeClr val="accent4">
                    <a:lumMod val="20000"/>
                    <a:lumOff val="80000"/>
                  </a:schemeClr>
                </a:solidFill>
                <a:latin typeface="Big Caslon Medium" panose="02000603090000020003" pitchFamily="2" charset="-79"/>
                <a:cs typeface="Big Caslon Medium" panose="02000603090000020003" pitchFamily="2" charset="-79"/>
              </a:rPr>
              <a:t>, public domain, Wikimedia Commons</a:t>
            </a:r>
          </a:p>
        </p:txBody>
      </p:sp>
      <p:sp>
        <p:nvSpPr>
          <p:cNvPr id="27" name="TextBox 26">
            <a:extLst>
              <a:ext uri="{FF2B5EF4-FFF2-40B4-BE49-F238E27FC236}">
                <a16:creationId xmlns:a16="http://schemas.microsoft.com/office/drawing/2014/main" id="{83DE6758-2B1E-5744-A6AA-7D11CB6E7208}"/>
              </a:ext>
            </a:extLst>
          </p:cNvPr>
          <p:cNvSpPr txBox="1"/>
          <p:nvPr/>
        </p:nvSpPr>
        <p:spPr>
          <a:xfrm>
            <a:off x="4555630" y="2615790"/>
            <a:ext cx="7018105" cy="2010807"/>
          </a:xfrm>
          <a:prstGeom prst="rect">
            <a:avLst/>
          </a:prstGeom>
          <a:noFill/>
        </p:spPr>
        <p:txBody>
          <a:bodyPr wrap="square" rtlCol="0">
            <a:spAutoFit/>
          </a:bodyPr>
          <a:lstStyle/>
          <a:p>
            <a:pPr>
              <a:spcAft>
                <a:spcPts val="1000"/>
              </a:spcAft>
            </a:pPr>
            <a:r>
              <a:rPr lang="en-US" sz="3600" dirty="0">
                <a:solidFill>
                  <a:schemeClr val="accent4">
                    <a:lumMod val="20000"/>
                    <a:lumOff val="80000"/>
                  </a:schemeClr>
                </a:solidFill>
                <a:latin typeface="Big Caslon Medium" panose="02000603090000020003" pitchFamily="2" charset="-79"/>
                <a:cs typeface="Big Caslon Medium" panose="02000603090000020003" pitchFamily="2" charset="-79"/>
              </a:rPr>
              <a:t>“When the well’s dry we know the worth of water.”</a:t>
            </a:r>
          </a:p>
          <a:p>
            <a:pPr>
              <a:spcAft>
                <a:spcPts val="1000"/>
              </a:spcAft>
            </a:pPr>
            <a:r>
              <a:rPr lang="en-US" dirty="0">
                <a:solidFill>
                  <a:schemeClr val="accent4">
                    <a:lumMod val="20000"/>
                    <a:lumOff val="80000"/>
                  </a:schemeClr>
                </a:solidFill>
                <a:latin typeface="Big Caslon Medium" panose="02000603090000020003" pitchFamily="2" charset="-79"/>
                <a:cs typeface="Big Caslon Medium" panose="02000603090000020003" pitchFamily="2" charset="-79"/>
              </a:rPr>
              <a:t>- Benjamin Franklin, </a:t>
            </a:r>
            <a:r>
              <a:rPr lang="en-US" i="1" dirty="0">
                <a:solidFill>
                  <a:schemeClr val="accent4">
                    <a:lumMod val="20000"/>
                    <a:lumOff val="80000"/>
                  </a:schemeClr>
                </a:solidFill>
                <a:latin typeface="BIG CASLON MEDIUM" panose="02000603090000020003" pitchFamily="2" charset="-79"/>
                <a:cs typeface="BIG CASLON MEDIUM" panose="02000603090000020003" pitchFamily="2" charset="-79"/>
              </a:rPr>
              <a:t>Poor Richard’s Almanack</a:t>
            </a:r>
            <a:endParaRPr lang="en-US" dirty="0">
              <a:solidFill>
                <a:schemeClr val="accent4">
                  <a:lumMod val="20000"/>
                  <a:lumOff val="80000"/>
                </a:schemeClr>
              </a:solidFill>
              <a:latin typeface="Big Caslon Medium" panose="02000603090000020003" pitchFamily="2" charset="-79"/>
              <a:cs typeface="Big Caslon Medium" panose="02000603090000020003" pitchFamily="2" charset="-79"/>
            </a:endParaRPr>
          </a:p>
          <a:p>
            <a:endParaRPr lang="en-US" dirty="0"/>
          </a:p>
        </p:txBody>
      </p:sp>
    </p:spTree>
    <p:extLst>
      <p:ext uri="{BB962C8B-B14F-4D97-AF65-F5344CB8AC3E}">
        <p14:creationId xmlns:p14="http://schemas.microsoft.com/office/powerpoint/2010/main" val="3247140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nodeType="clickEffect">
                                  <p:stCondLst>
                                    <p:cond delay="0"/>
                                  </p:stCondLst>
                                  <p:childTnLst>
                                    <p:animScale>
                                      <p:cBhvr>
                                        <p:cTn id="16" dur="2000" fill="hold"/>
                                        <p:tgtEl>
                                          <p:spTgt spid="2052"/>
                                        </p:tgtEl>
                                      </p:cBhvr>
                                      <p:by x="300000" y="300000"/>
                                    </p:animScale>
                                  </p:childTnLst>
                                </p:cTn>
                              </p:par>
                            </p:childTnLst>
                          </p:cTn>
                        </p:par>
                      </p:childTnLst>
                    </p:cTn>
                  </p:par>
                  <p:par>
                    <p:cTn id="17" fill="hold">
                      <p:stCondLst>
                        <p:cond delay="indefinite"/>
                      </p:stCondLst>
                      <p:childTnLst>
                        <p:par>
                          <p:cTn id="18" fill="hold">
                            <p:stCondLst>
                              <p:cond delay="0"/>
                            </p:stCondLst>
                            <p:childTnLst>
                              <p:par>
                                <p:cTn id="19" presetID="6" presetClass="emph" presetSubtype="0" fill="hold" nodeType="clickEffect">
                                  <p:stCondLst>
                                    <p:cond delay="0"/>
                                  </p:stCondLst>
                                  <p:childTnLst>
                                    <p:animScale>
                                      <p:cBhvr>
                                        <p:cTn id="20" dur="2000" fill="hold"/>
                                        <p:tgtEl>
                                          <p:spTgt spid="2052"/>
                                        </p:tgtEl>
                                      </p:cBhvr>
                                      <p:by x="33000" y="33000"/>
                                    </p:animScale>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dissolv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xit" presetSubtype="0" fill="hold" grpId="1" nodeType="clickEffect">
                                  <p:stCondLst>
                                    <p:cond delay="0"/>
                                  </p:stCondLst>
                                  <p:childTnLst>
                                    <p:animEffect transition="out" filter="dissolv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dissolv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xit" presetSubtype="0" fill="hold" grpId="1" nodeType="clickEffect">
                                  <p:stCondLst>
                                    <p:cond delay="0"/>
                                  </p:stCondLst>
                                  <p:childTnLst>
                                    <p:animEffect transition="out" filter="dissolve">
                                      <p:cBhvr>
                                        <p:cTn id="39" dur="500"/>
                                        <p:tgtEl>
                                          <p:spTgt spid="13"/>
                                        </p:tgtEl>
                                      </p:cBhvr>
                                    </p:animEffect>
                                    <p:set>
                                      <p:cBhvr>
                                        <p:cTn id="40" dur="1" fill="hold">
                                          <p:stCondLst>
                                            <p:cond delay="499"/>
                                          </p:stCondLst>
                                        </p:cTn>
                                        <p:tgtEl>
                                          <p:spTgt spid="1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dissolve">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xit" presetSubtype="0" fill="hold" grpId="1" nodeType="clickEffect">
                                  <p:stCondLst>
                                    <p:cond delay="0"/>
                                  </p:stCondLst>
                                  <p:childTnLst>
                                    <p:animEffect transition="out" filter="dissolv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dissolve">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xit" presetSubtype="0" fill="hold" grpId="1" nodeType="clickEffect">
                                  <p:stCondLst>
                                    <p:cond delay="0"/>
                                  </p:stCondLst>
                                  <p:childTnLst>
                                    <p:animEffect transition="out" filter="dissolve">
                                      <p:cBhvr>
                                        <p:cTn id="59" dur="500"/>
                                        <p:tgtEl>
                                          <p:spTgt spid="16"/>
                                        </p:tgtEl>
                                      </p:cBhvr>
                                    </p:animEffect>
                                    <p:set>
                                      <p:cBhvr>
                                        <p:cTn id="60" dur="1" fill="hold">
                                          <p:stCondLst>
                                            <p:cond delay="499"/>
                                          </p:stCondLst>
                                        </p:cTn>
                                        <p:tgtEl>
                                          <p:spTgt spid="16"/>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dissolve">
                                      <p:cBhvr>
                                        <p:cTn id="65" dur="500"/>
                                        <p:tgtEl>
                                          <p:spTgt spid="4"/>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xit" presetSubtype="0" fill="hold" grpId="1" nodeType="clickEffect">
                                  <p:stCondLst>
                                    <p:cond delay="0"/>
                                  </p:stCondLst>
                                  <p:childTnLst>
                                    <p:animEffect transition="out" filter="dissolve">
                                      <p:cBhvr>
                                        <p:cTn id="69" dur="500"/>
                                        <p:tgtEl>
                                          <p:spTgt spid="4"/>
                                        </p:tgtEl>
                                      </p:cBhvr>
                                    </p:animEffect>
                                    <p:set>
                                      <p:cBhvr>
                                        <p:cTn id="70" dur="1" fill="hold">
                                          <p:stCondLst>
                                            <p:cond delay="499"/>
                                          </p:stCondLst>
                                        </p:cTn>
                                        <p:tgtEl>
                                          <p:spTgt spid="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grpId="0" nodeType="click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dissolve">
                                      <p:cBhvr>
                                        <p:cTn id="75" dur="500"/>
                                        <p:tgtEl>
                                          <p:spTgt spid="17"/>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grpId="0" nodeType="click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dissolve">
                                      <p:cBhvr>
                                        <p:cTn id="80" dur="500"/>
                                        <p:tgtEl>
                                          <p:spTgt spid="27"/>
                                        </p:tgtEl>
                                      </p:cBhvr>
                                    </p:animEffect>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grpId="0" nodeType="clickEffect">
                                  <p:stCondLst>
                                    <p:cond delay="0"/>
                                  </p:stCondLst>
                                  <p:childTnLst>
                                    <p:set>
                                      <p:cBhvr>
                                        <p:cTn id="84" dur="1" fill="hold">
                                          <p:stCondLst>
                                            <p:cond delay="0"/>
                                          </p:stCondLst>
                                        </p:cTn>
                                        <p:tgtEl>
                                          <p:spTgt spid="18"/>
                                        </p:tgtEl>
                                        <p:attrNameLst>
                                          <p:attrName>style.visibility</p:attrName>
                                        </p:attrNameLst>
                                      </p:cBhvr>
                                      <p:to>
                                        <p:strVal val="visible"/>
                                      </p:to>
                                    </p:set>
                                    <p:animEffect transition="in" filter="dissolve">
                                      <p:cBhvr>
                                        <p:cTn id="8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4" grpId="0"/>
      <p:bldP spid="4" grpId="1"/>
      <p:bldP spid="12" grpId="0"/>
      <p:bldP spid="12" grpId="1"/>
      <p:bldP spid="13" grpId="0"/>
      <p:bldP spid="13" grpId="1"/>
      <p:bldP spid="16" grpId="0"/>
      <p:bldP spid="16" grpId="1"/>
      <p:bldP spid="17" grpId="0"/>
      <p:bldP spid="18" grpId="0"/>
      <p:bldP spid="2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16260</TotalTime>
  <Words>12448</Words>
  <Application>Microsoft Macintosh PowerPoint</Application>
  <PresentationFormat>Widescreen</PresentationFormat>
  <Paragraphs>625</Paragraphs>
  <Slides>41</Slides>
  <Notes>40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Arial</vt:lpstr>
      <vt:lpstr>BIG CASLON MEDIUM</vt:lpstr>
      <vt:lpstr>BIG CASLON MEDIUM</vt:lpstr>
      <vt:lpstr>Calibri</vt:lpstr>
      <vt:lpstr>David</vt:lpstr>
      <vt:lpstr>Wingdings</vt:lpstr>
      <vt:lpstr>Office Theme</vt:lpstr>
      <vt:lpstr>Benjamin Franklin</vt:lpstr>
      <vt:lpstr>PowerPoint Presentation</vt:lpstr>
      <vt:lpstr>PowerPoint Presentation</vt:lpstr>
      <vt:lpstr>The Greatest?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welcome your questions.</vt:lpstr>
      <vt:lpstr>Bonus </vt:lpstr>
      <vt:lpstr>PowerPoint Presentation</vt:lpstr>
      <vt:lpstr>PowerPoint Presentation</vt:lpstr>
      <vt:lpstr>PowerPoint Presentation</vt:lpstr>
      <vt:lpstr>Benjamin Franklin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Benjamin Franklin</dc:title>
  <dc:creator>Canada, Mark Alan</dc:creator>
  <cp:lastModifiedBy>Canada, Mark Alan</cp:lastModifiedBy>
  <cp:revision>20</cp:revision>
  <dcterms:created xsi:type="dcterms:W3CDTF">2022-01-10T12:44:17Z</dcterms:created>
  <dcterms:modified xsi:type="dcterms:W3CDTF">2022-01-22T12:38:15Z</dcterms:modified>
</cp:coreProperties>
</file>